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8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0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1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3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4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2" r:id="rId2"/>
    <p:sldId id="299" r:id="rId3"/>
    <p:sldId id="300" r:id="rId4"/>
    <p:sldId id="309" r:id="rId5"/>
    <p:sldId id="314" r:id="rId6"/>
    <p:sldId id="310" r:id="rId7"/>
    <p:sldId id="311" r:id="rId8"/>
    <p:sldId id="312" r:id="rId9"/>
    <p:sldId id="313" r:id="rId10"/>
    <p:sldId id="302" r:id="rId11"/>
    <p:sldId id="305" r:id="rId12"/>
    <p:sldId id="326" r:id="rId13"/>
    <p:sldId id="325" r:id="rId14"/>
    <p:sldId id="327" r:id="rId15"/>
    <p:sldId id="324" r:id="rId16"/>
    <p:sldId id="323" r:id="rId17"/>
    <p:sldId id="258" r:id="rId18"/>
  </p:sldIdLst>
  <p:sldSz cx="12192000" cy="6858000"/>
  <p:notesSz cx="6858000" cy="9144000"/>
  <p:kinsoku lang="zh-CN" invalStChars="!),.:;?]}、。—ˇ¨〃々～‖…’”〕〉》」』〗】∶！＂＇），．：；？］｀｜｝·，,。." invalEndChars="([{‘“〔〈《「『〖【（［｛．·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600"/>
    <a:srgbClr val="E1D800"/>
    <a:srgbClr val="78006F"/>
    <a:srgbClr val="66CCFF"/>
    <a:srgbClr val="4DB4AF"/>
    <a:srgbClr val="C3BE00"/>
    <a:srgbClr val="781C6F"/>
    <a:srgbClr val="780000"/>
    <a:srgbClr val="007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3" autoAdjust="0"/>
    <p:restoredTop sz="86957" autoAdjust="0"/>
  </p:normalViewPr>
  <p:slideViewPr>
    <p:cSldViewPr>
      <p:cViewPr varScale="1">
        <p:scale>
          <a:sx n="70" d="100"/>
          <a:sy n="70" d="100"/>
        </p:scale>
        <p:origin x="-120" y="-372"/>
      </p:cViewPr>
      <p:guideLst>
        <p:guide orient="horz" pos="2081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1.wmf"/><Relationship Id="rId4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4" Type="http://schemas.openxmlformats.org/officeDocument/2006/relationships/image" Target="../media/image27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04AD9-2ED7-49E9-B946-E364DE379375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0CD91-CB40-47F3-9FC7-B98A9104B9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366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7872C-7004-4752-87E6-E3CE587F3B73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157B9-FAE4-4D7E-98DB-217F8B54A3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6104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728" y="-531440"/>
            <a:ext cx="13177464" cy="82093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10416480" y="6093296"/>
            <a:ext cx="1431925" cy="430213"/>
            <a:chOff x="0" y="0"/>
            <a:chExt cx="10000" cy="10000"/>
          </a:xfrm>
        </p:grpSpPr>
        <p:pic>
          <p:nvPicPr>
            <p:cNvPr id="8" name="图片 7"/>
            <p:cNvPicPr>
              <a:picLocks noRot="1"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图片 8"/>
            <p:cNvPicPr>
              <a:picLocks noRot="1"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tags" Target="../tags/tag18.xml"/><Relationship Id="rId7" Type="http://schemas.openxmlformats.org/officeDocument/2006/relationships/image" Target="../media/image22.wmf"/><Relationship Id="rId2" Type="http://schemas.openxmlformats.org/officeDocument/2006/relationships/tags" Target="../tags/tag1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0.bin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13" Type="http://schemas.openxmlformats.org/officeDocument/2006/relationships/image" Target="../media/image27.wmf"/><Relationship Id="rId3" Type="http://schemas.openxmlformats.org/officeDocument/2006/relationships/tags" Target="../tags/tag22.xml"/><Relationship Id="rId7" Type="http://schemas.openxmlformats.org/officeDocument/2006/relationships/image" Target="../media/image24.wmf"/><Relationship Id="rId12" Type="http://schemas.openxmlformats.org/officeDocument/2006/relationships/oleObject" Target="../embeddings/oleObject25.bin"/><Relationship Id="rId2" Type="http://schemas.openxmlformats.org/officeDocument/2006/relationships/tags" Target="../tags/tag2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2.bin"/><Relationship Id="rId11" Type="http://schemas.openxmlformats.org/officeDocument/2006/relationships/image" Target="../media/image26.wmf"/><Relationship Id="rId5" Type="http://schemas.openxmlformats.org/officeDocument/2006/relationships/notesSlide" Target="../notesSlides/notesSlide11.xml"/><Relationship Id="rId10" Type="http://schemas.openxmlformats.org/officeDocument/2006/relationships/oleObject" Target="../embeddings/oleObject24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5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image" Target="../media/image28.wmf"/><Relationship Id="rId2" Type="http://schemas.openxmlformats.org/officeDocument/2006/relationships/tags" Target="../tags/tag23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6.bin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4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tags" Target="../tags/tag30.xml"/><Relationship Id="rId7" Type="http://schemas.openxmlformats.org/officeDocument/2006/relationships/image" Target="../media/image29.wmf"/><Relationship Id="rId2" Type="http://schemas.openxmlformats.org/officeDocument/2006/relationships/tags" Target="../tags/tag29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7.bin"/><Relationship Id="rId11" Type="http://schemas.openxmlformats.org/officeDocument/2006/relationships/image" Target="../media/image31.wmf"/><Relationship Id="rId5" Type="http://schemas.openxmlformats.org/officeDocument/2006/relationships/notesSlide" Target="../notesSlides/notesSlide15.xml"/><Relationship Id="rId10" Type="http://schemas.openxmlformats.org/officeDocument/2006/relationships/oleObject" Target="../embeddings/oleObject29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30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6.wmf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6.wmf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10.wmf"/><Relationship Id="rId3" Type="http://schemas.openxmlformats.org/officeDocument/2006/relationships/tags" Target="../tags/tag8.xml"/><Relationship Id="rId7" Type="http://schemas.openxmlformats.org/officeDocument/2006/relationships/image" Target="../media/image7.wmf"/><Relationship Id="rId12" Type="http://schemas.openxmlformats.org/officeDocument/2006/relationships/oleObject" Target="../embeddings/oleObject6.bin"/><Relationship Id="rId2" Type="http://schemas.openxmlformats.org/officeDocument/2006/relationships/tags" Target="../tags/tag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9.wmf"/><Relationship Id="rId5" Type="http://schemas.openxmlformats.org/officeDocument/2006/relationships/notesSlide" Target="../notesSlides/notesSlide4.xml"/><Relationship Id="rId10" Type="http://schemas.openxmlformats.org/officeDocument/2006/relationships/oleObject" Target="../embeddings/oleObject5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14.wmf"/><Relationship Id="rId3" Type="http://schemas.openxmlformats.org/officeDocument/2006/relationships/tags" Target="../tags/tag10.xml"/><Relationship Id="rId7" Type="http://schemas.openxmlformats.org/officeDocument/2006/relationships/image" Target="../media/image11.wmf"/><Relationship Id="rId12" Type="http://schemas.openxmlformats.org/officeDocument/2006/relationships/oleObject" Target="../embeddings/oleObject10.bin"/><Relationship Id="rId2" Type="http://schemas.openxmlformats.org/officeDocument/2006/relationships/tags" Target="../tags/tag9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13.wmf"/><Relationship Id="rId5" Type="http://schemas.openxmlformats.org/officeDocument/2006/relationships/notesSlide" Target="../notesSlides/notesSlide5.xml"/><Relationship Id="rId15" Type="http://schemas.openxmlformats.org/officeDocument/2006/relationships/image" Target="../media/image15.wmf"/><Relationship Id="rId10" Type="http://schemas.openxmlformats.org/officeDocument/2006/relationships/oleObject" Target="../embeddings/oleObject9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2.wmf"/><Relationship Id="rId14" Type="http://schemas.openxmlformats.org/officeDocument/2006/relationships/oleObject" Target="../embeddings/oleObject11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image" Target="../media/image15.wmf"/><Relationship Id="rId3" Type="http://schemas.openxmlformats.org/officeDocument/2006/relationships/tags" Target="../tags/tag12.xml"/><Relationship Id="rId7" Type="http://schemas.openxmlformats.org/officeDocument/2006/relationships/image" Target="../media/image11.wmf"/><Relationship Id="rId12" Type="http://schemas.openxmlformats.org/officeDocument/2006/relationships/oleObject" Target="../embeddings/oleObject15.bin"/><Relationship Id="rId2" Type="http://schemas.openxmlformats.org/officeDocument/2006/relationships/tags" Target="../tags/tag1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17.wmf"/><Relationship Id="rId5" Type="http://schemas.openxmlformats.org/officeDocument/2006/relationships/notesSlide" Target="../notesSlides/notesSlide6.xml"/><Relationship Id="rId10" Type="http://schemas.openxmlformats.org/officeDocument/2006/relationships/oleObject" Target="../embeddings/oleObject14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13" Type="http://schemas.openxmlformats.org/officeDocument/2006/relationships/image" Target="../media/image21.wmf"/><Relationship Id="rId3" Type="http://schemas.openxmlformats.org/officeDocument/2006/relationships/tags" Target="../tags/tag16.xml"/><Relationship Id="rId7" Type="http://schemas.openxmlformats.org/officeDocument/2006/relationships/image" Target="../media/image18.wmf"/><Relationship Id="rId12" Type="http://schemas.openxmlformats.org/officeDocument/2006/relationships/oleObject" Target="../embeddings/oleObject19.bin"/><Relationship Id="rId2" Type="http://schemas.openxmlformats.org/officeDocument/2006/relationships/tags" Target="../tags/tag15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6.bin"/><Relationship Id="rId11" Type="http://schemas.openxmlformats.org/officeDocument/2006/relationships/image" Target="../media/image20.wmf"/><Relationship Id="rId5" Type="http://schemas.openxmlformats.org/officeDocument/2006/relationships/notesSlide" Target="../notesSlides/notesSlide8.xml"/><Relationship Id="rId10" Type="http://schemas.openxmlformats.org/officeDocument/2006/relationships/oleObject" Target="../embeddings/oleObject18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-222910" y="2188750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-353974" y="25148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-265074" y="26514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-280069" y="182203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-489619" y="207920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-350799" y="297526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-477799" y="266728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-407949" y="2864136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-222910" y="2188750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-515899" y="3133444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-369849" y="1813211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-351507" y="1880625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-600744" y="2653881"/>
            <a:ext cx="126000" cy="126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-300793" y="3189574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-244437" y="2507742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-355561" y="2999868"/>
            <a:ext cx="43200" cy="43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1563370" y="2122805"/>
            <a:ext cx="9883775" cy="30460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zh-CN" sz="9600" b="1" cap="none" spc="0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三元一次方程组的解法</a:t>
            </a:r>
          </a:p>
        </p:txBody>
      </p:sp>
      <p:sp>
        <p:nvSpPr>
          <p:cNvPr id="20" name="矩形 19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48668" name="Rectangle 3"/>
          <p:cNvSpPr>
            <a:spLocks noGrp="1" noChangeArrowheads="1"/>
          </p:cNvSpPr>
          <p:nvPr/>
        </p:nvSpPr>
        <p:spPr>
          <a:xfrm>
            <a:off x="551384" y="1124744"/>
            <a:ext cx="11417219" cy="7613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60960" rIns="121920" bIns="60960" numCol="1" anchor="t" anchorCtr="0" compatLnSpc="1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eaLnBrk="1" hangingPunct="1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例</a:t>
            </a:r>
            <a:r>
              <a:rPr lang="en-US" altLang="zh-CN" b="1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2</a:t>
            </a:r>
            <a:r>
              <a:rPr lang="zh-CN" altLang="en-US" b="1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：</a:t>
            </a:r>
            <a:r>
              <a:rPr b="1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若|</a:t>
            </a:r>
            <a:r>
              <a:rPr b="1" i="1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a</a:t>
            </a:r>
            <a:r>
              <a:rPr b="1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－</a:t>
            </a:r>
            <a:r>
              <a:rPr b="1" i="1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b</a:t>
            </a:r>
            <a:r>
              <a:rPr b="1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－1|＋(</a:t>
            </a:r>
            <a:r>
              <a:rPr b="1" i="1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b</a:t>
            </a:r>
            <a:r>
              <a:rPr b="1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－2</a:t>
            </a:r>
            <a:r>
              <a:rPr b="1" i="1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a</a:t>
            </a:r>
            <a:r>
              <a:rPr b="1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＋</a:t>
            </a:r>
            <a:r>
              <a:rPr b="1" i="1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c</a:t>
            </a:r>
            <a:r>
              <a:rPr b="1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)</a:t>
            </a:r>
            <a:r>
              <a:rPr b="1" baseline="30000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2</a:t>
            </a:r>
            <a:r>
              <a:rPr b="1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＋|2</a:t>
            </a:r>
            <a:r>
              <a:rPr b="1" i="1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c</a:t>
            </a:r>
            <a:r>
              <a:rPr b="1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－</a:t>
            </a:r>
            <a:r>
              <a:rPr b="1" i="1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b</a:t>
            </a:r>
            <a:r>
              <a:rPr b="1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|＝0，求</a:t>
            </a:r>
            <a:r>
              <a:rPr b="1" i="1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a</a:t>
            </a:r>
            <a:r>
              <a:rPr b="1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，</a:t>
            </a:r>
            <a:r>
              <a:rPr b="1" i="1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b</a:t>
            </a:r>
            <a:r>
              <a:rPr b="1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，</a:t>
            </a:r>
            <a:r>
              <a:rPr b="1" i="1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c</a:t>
            </a:r>
            <a:r>
              <a:rPr b="1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的值。</a:t>
            </a:r>
          </a:p>
        </p:txBody>
      </p:sp>
      <p:sp>
        <p:nvSpPr>
          <p:cNvPr id="1048669" name="矩形 5"/>
          <p:cNvSpPr/>
          <p:nvPr/>
        </p:nvSpPr>
        <p:spPr>
          <a:xfrm>
            <a:off x="732483" y="1734959"/>
            <a:ext cx="10725573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  <a:cs typeface="+mn-lt"/>
              </a:rPr>
              <a:t>解析：本题考查非负数性质的综合应用，要使等式成立必须使每个非负数都为0。</a:t>
            </a:r>
          </a:p>
        </p:txBody>
      </p:sp>
      <p:sp>
        <p:nvSpPr>
          <p:cNvPr id="1048671" name="Rectangle 3"/>
          <p:cNvSpPr>
            <a:spLocks noGrp="1" noChangeArrowheads="1"/>
          </p:cNvSpPr>
          <p:nvPr/>
        </p:nvSpPr>
        <p:spPr>
          <a:xfrm>
            <a:off x="637541" y="3139228"/>
            <a:ext cx="1192953" cy="61555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60960" rIns="121920" bIns="60960" numCol="1" anchor="t" anchorCtr="0" compatLnSpc="1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解：</a:t>
            </a:r>
            <a:endParaRPr b="1" dirty="0">
              <a:solidFill>
                <a:prstClr val="black"/>
              </a:solidFill>
              <a:latin typeface="Times New Roman" panose="02020603050405020304" charset="0"/>
              <a:ea typeface="黑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1048672" name="TextBox 1"/>
          <p:cNvSpPr txBox="1"/>
          <p:nvPr/>
        </p:nvSpPr>
        <p:spPr>
          <a:xfrm>
            <a:off x="1737360" y="3139229"/>
            <a:ext cx="9756987" cy="58477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defRPr>
            </a:lvl1pPr>
          </a:lstStyle>
          <a:p>
            <a:pPr>
              <a:lnSpc>
                <a:spcPct val="100000"/>
              </a:lnSpc>
            </a:pPr>
            <a:r>
              <a:rPr sz="3200" b="1" dirty="0">
                <a:ea typeface="黑体" panose="02010609060101010101" pitchFamily="49" charset="-122"/>
              </a:rPr>
              <a:t>因为三个非负数的和等于0，所以每个非负数都为0。</a:t>
            </a:r>
          </a:p>
        </p:txBody>
      </p:sp>
      <p:sp>
        <p:nvSpPr>
          <p:cNvPr id="1048673" name="TextBox 1"/>
          <p:cNvSpPr txBox="1"/>
          <p:nvPr/>
        </p:nvSpPr>
        <p:spPr>
          <a:xfrm>
            <a:off x="1737361" y="4152689"/>
            <a:ext cx="2715260" cy="58477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defRPr>
            </a:lvl1pPr>
          </a:lstStyle>
          <a:p>
            <a:pPr lvl="0" algn="l">
              <a:lnSpc>
                <a:spcPct val="100000"/>
              </a:lnSpc>
              <a:buClrTx/>
              <a:buSzTx/>
              <a:buFontTx/>
            </a:pPr>
            <a:r>
              <a:rPr lang="en-US" altLang="zh-CN" sz="3200" b="1" dirty="0">
                <a:ea typeface="黑体" panose="02010609060101010101" pitchFamily="49" charset="-122"/>
                <a:sym typeface="+mn-ea"/>
              </a:rPr>
              <a:t>可得方程组</a:t>
            </a:r>
          </a:p>
        </p:txBody>
      </p:sp>
      <p:sp>
        <p:nvSpPr>
          <p:cNvPr id="1048674" name="TextBox 1"/>
          <p:cNvSpPr txBox="1"/>
          <p:nvPr/>
        </p:nvSpPr>
        <p:spPr>
          <a:xfrm>
            <a:off x="1830493" y="5712037"/>
            <a:ext cx="1385187" cy="58477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defRPr>
            </a:lvl1pPr>
          </a:lstStyle>
          <a:p>
            <a:pPr>
              <a:lnSpc>
                <a:spcPct val="100000"/>
              </a:lnSpc>
            </a:pPr>
            <a:r>
              <a:rPr sz="3200" b="1" dirty="0">
                <a:ea typeface="黑体" panose="02010609060101010101" pitchFamily="49" charset="-122"/>
              </a:rPr>
              <a:t>解得</a:t>
            </a:r>
          </a:p>
        </p:txBody>
      </p:sp>
      <p:sp>
        <p:nvSpPr>
          <p:cNvPr id="1048675" name="TextBox 1"/>
          <p:cNvSpPr txBox="1"/>
          <p:nvPr/>
        </p:nvSpPr>
        <p:spPr>
          <a:xfrm>
            <a:off x="4746625" y="5612765"/>
            <a:ext cx="5912485" cy="58356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defRPr>
            </a:lvl1pPr>
          </a:lstStyle>
          <a:p>
            <a:pPr>
              <a:lnSpc>
                <a:spcPct val="100000"/>
              </a:lnSpc>
            </a:pPr>
            <a:r>
              <a:rPr sz="3200" b="1" dirty="0">
                <a:ea typeface="黑体" panose="02010609060101010101" pitchFamily="49" charset="-122"/>
              </a:rPr>
              <a:t>所以</a:t>
            </a:r>
            <a:r>
              <a:rPr sz="3200" b="1" i="1" dirty="0">
                <a:ea typeface="黑体" panose="02010609060101010101" pitchFamily="49" charset="-122"/>
              </a:rPr>
              <a:t>a</a:t>
            </a:r>
            <a:r>
              <a:rPr sz="3200" b="1" dirty="0">
                <a:ea typeface="黑体" panose="02010609060101010101" pitchFamily="49" charset="-122"/>
              </a:rPr>
              <a:t>＝－3，</a:t>
            </a:r>
            <a:r>
              <a:rPr sz="3200" b="1" i="1" dirty="0">
                <a:ea typeface="黑体" panose="02010609060101010101" pitchFamily="49" charset="-122"/>
              </a:rPr>
              <a:t>b</a:t>
            </a:r>
            <a:r>
              <a:rPr sz="3200" b="1" dirty="0">
                <a:ea typeface="黑体" panose="02010609060101010101" pitchFamily="49" charset="-122"/>
              </a:rPr>
              <a:t>＝－4，</a:t>
            </a:r>
            <a:r>
              <a:rPr sz="3200" b="1" i="1" dirty="0">
                <a:ea typeface="黑体" panose="02010609060101010101" pitchFamily="49" charset="-122"/>
              </a:rPr>
              <a:t>c</a:t>
            </a:r>
            <a:r>
              <a:rPr sz="3200" b="1" dirty="0">
                <a:ea typeface="黑体" panose="02010609060101010101" pitchFamily="49" charset="-122"/>
              </a:rPr>
              <a:t>＝－2。</a:t>
            </a:r>
          </a:p>
        </p:txBody>
      </p:sp>
      <p:graphicFrame>
        <p:nvGraphicFramePr>
          <p:cNvPr id="4194324" name="对象 -2147482585"/>
          <p:cNvGraphicFramePr>
            <a:graphicFrameLocks noChangeAspect="1"/>
          </p:cNvGraphicFramePr>
          <p:nvPr/>
        </p:nvGraphicFramePr>
        <p:xfrm>
          <a:off x="4114689" y="3714192"/>
          <a:ext cx="1779693" cy="13656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3" r:id="rId6" imgW="927100" imgH="711200" progId="Equation.KSEE3">
                  <p:embed/>
                </p:oleObj>
              </mc:Choice>
              <mc:Fallback>
                <p:oleObj r:id="rId6" imgW="927100" imgH="711200" progId="Equation.KSEE3">
                  <p:embed/>
                  <p:pic>
                    <p:nvPicPr>
                      <p:cNvPr id="0" name="图片 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114689" y="3714192"/>
                        <a:ext cx="1779693" cy="136567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4325" name="对象 -2147482603"/>
          <p:cNvGraphicFramePr>
            <a:graphicFrameLocks noChangeAspect="1"/>
          </p:cNvGraphicFramePr>
          <p:nvPr/>
        </p:nvGraphicFramePr>
        <p:xfrm>
          <a:off x="3043133" y="5125509"/>
          <a:ext cx="1152313" cy="161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4" r:id="rId8" imgW="508000" imgH="711200" progId="Equation.KSEE3">
                  <p:embed/>
                </p:oleObj>
              </mc:Choice>
              <mc:Fallback>
                <p:oleObj r:id="rId8" imgW="508000" imgH="711200" progId="Equation.KSEE3">
                  <p:embed/>
                  <p:pic>
                    <p:nvPicPr>
                      <p:cNvPr id="0" name="图片 1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043133" y="5125509"/>
                        <a:ext cx="1152313" cy="1612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巩固训练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48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48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048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04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4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4194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04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4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4194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04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69" grpId="0"/>
      <p:bldP spid="1048669" grpId="1"/>
      <p:bldP spid="1048671" grpId="0" bldLvl="0" animBg="1"/>
      <p:bldP spid="1048671" grpId="1" animBg="1"/>
      <p:bldP spid="1048672" grpId="0"/>
      <p:bldP spid="1048672" grpId="1"/>
      <p:bldP spid="1048673" grpId="0"/>
      <p:bldP spid="1048673" grpId="1"/>
      <p:bldP spid="1048674" grpId="0"/>
      <p:bldP spid="1048674" grpId="1"/>
      <p:bldP spid="1048675" grpId="0"/>
      <p:bldP spid="104867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_组合 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流程图: 可选过程 10"/>
          <p:cNvSpPr/>
          <p:nvPr/>
        </p:nvSpPr>
        <p:spPr>
          <a:xfrm>
            <a:off x="254968" y="1029836"/>
            <a:ext cx="1596008" cy="576064"/>
          </a:xfrm>
          <a:prstGeom prst="flowChartAlternateProcess">
            <a:avLst/>
          </a:prstGeom>
          <a:solidFill>
            <a:srgbClr val="0000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latin typeface="+mj-ea"/>
                <a:ea typeface="+mj-ea"/>
              </a:rPr>
              <a:t>概念</a:t>
            </a:r>
          </a:p>
        </p:txBody>
      </p:sp>
      <p:sp>
        <p:nvSpPr>
          <p:cNvPr id="14" name="矩形 13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sp>
        <p:nvSpPr>
          <p:cNvPr id="1048595" name="矩形 5"/>
          <p:cNvSpPr/>
          <p:nvPr/>
        </p:nvSpPr>
        <p:spPr>
          <a:xfrm>
            <a:off x="2009140" y="1029970"/>
            <a:ext cx="9607550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3200" b="1" dirty="0">
                <a:solidFill>
                  <a:schemeClr val="tx1"/>
                </a:solidFill>
                <a:latin typeface="+mn-ea"/>
                <a:cs typeface="+mn-ea"/>
              </a:rPr>
              <a:t>含有三个未知数，每个方程中含未知数的项的次数都是1，并且一共有三个方程，像这样的方程组叫做</a:t>
            </a:r>
            <a:r>
              <a:rPr lang="zh-CN" altLang="zh-CN" sz="3200" b="1" dirty="0">
                <a:solidFill>
                  <a:srgbClr val="FF0000"/>
                </a:solidFill>
                <a:latin typeface="+mn-ea"/>
                <a:cs typeface="+mn-ea"/>
              </a:rPr>
              <a:t>三元一次方程组</a:t>
            </a:r>
            <a:r>
              <a:rPr lang="zh-CN" altLang="zh-CN" sz="3200" b="1" dirty="0">
                <a:latin typeface="+mn-ea"/>
                <a:cs typeface="+mn-ea"/>
              </a:rPr>
              <a:t>。</a:t>
            </a:r>
          </a:p>
        </p:txBody>
      </p:sp>
      <p:sp>
        <p:nvSpPr>
          <p:cNvPr id="1048642" name="TextBox 1"/>
          <p:cNvSpPr txBox="1"/>
          <p:nvPr/>
        </p:nvSpPr>
        <p:spPr>
          <a:xfrm>
            <a:off x="1866900" y="3041015"/>
            <a:ext cx="10238105" cy="304609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defRPr>
            </a:lvl1pPr>
          </a:lstStyle>
          <a:p>
            <a:r>
              <a:rPr sz="3200" b="1" dirty="0">
                <a:solidFill>
                  <a:srgbClr val="FF0000"/>
                </a:solidFill>
                <a:latin typeface="+mn-ea"/>
                <a:ea typeface="+mn-ea"/>
                <a:cs typeface="+mn-ea"/>
              </a:rPr>
              <a:t>解三元一次方程组</a:t>
            </a:r>
            <a:r>
              <a:rPr sz="3200" b="1" dirty="0">
                <a:latin typeface="+mn-ea"/>
                <a:ea typeface="+mn-ea"/>
                <a:cs typeface="+mn-ea"/>
              </a:rPr>
              <a:t>的</a:t>
            </a:r>
            <a:r>
              <a:rPr sz="3200" b="1" dirty="0">
                <a:solidFill>
                  <a:srgbClr val="0000FF"/>
                </a:solidFill>
                <a:latin typeface="+mn-ea"/>
                <a:ea typeface="+mn-ea"/>
                <a:cs typeface="+mn-ea"/>
              </a:rPr>
              <a:t>基本</a:t>
            </a:r>
            <a:r>
              <a:rPr sz="3200" b="1" dirty="0">
                <a:latin typeface="+mn-ea"/>
                <a:ea typeface="+mn-ea"/>
                <a:cs typeface="+mn-ea"/>
              </a:rPr>
              <a:t>思路是：</a:t>
            </a:r>
          </a:p>
          <a:p>
            <a:r>
              <a:rPr sz="3200" b="1" dirty="0">
                <a:latin typeface="+mn-ea"/>
                <a:ea typeface="+mn-ea"/>
                <a:cs typeface="+mn-ea"/>
              </a:rPr>
              <a:t>通过“代入”或“加减”进行</a:t>
            </a:r>
            <a:r>
              <a:rPr sz="3200" b="1" dirty="0">
                <a:solidFill>
                  <a:srgbClr val="0000FF"/>
                </a:solidFill>
                <a:latin typeface="+mn-ea"/>
                <a:ea typeface="+mn-ea"/>
                <a:cs typeface="+mn-ea"/>
              </a:rPr>
              <a:t>消元</a:t>
            </a:r>
            <a:r>
              <a:rPr sz="3200" b="1" dirty="0">
                <a:latin typeface="+mn-ea"/>
                <a:ea typeface="+mn-ea"/>
                <a:cs typeface="+mn-ea"/>
              </a:rPr>
              <a:t>，</a:t>
            </a:r>
            <a:r>
              <a:rPr sz="3200" b="1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把</a:t>
            </a:r>
            <a:r>
              <a:rPr sz="3200" b="1" dirty="0">
                <a:solidFill>
                  <a:srgbClr val="0000FF"/>
                </a:solidFill>
                <a:latin typeface="+mn-ea"/>
                <a:ea typeface="+mn-ea"/>
                <a:cs typeface="+mn-ea"/>
              </a:rPr>
              <a:t>“三元”转化为“二元”</a:t>
            </a:r>
            <a:r>
              <a:rPr sz="3200" b="1" dirty="0">
                <a:latin typeface="+mn-ea"/>
                <a:ea typeface="+mn-ea"/>
                <a:cs typeface="+mn-ea"/>
              </a:rPr>
              <a:t>，使解三元一次方程组转化为解二元一次方程组，进而再转化为解一元一次方程。</a:t>
            </a:r>
          </a:p>
        </p:txBody>
      </p:sp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48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48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48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48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95" grpId="0"/>
      <p:bldP spid="1048595" grpId="1"/>
      <p:bldP spid="1048642" grpId="0"/>
      <p:bldP spid="104864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9217" name="文本框 2"/>
          <p:cNvSpPr txBox="1"/>
          <p:nvPr/>
        </p:nvSpPr>
        <p:spPr>
          <a:xfrm>
            <a:off x="486410" y="1097915"/>
            <a:ext cx="833882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en-US" sz="3200" b="1" dirty="0">
                <a:solidFill>
                  <a:srgbClr val="0070C0"/>
                </a:solidFill>
                <a:latin typeface="+mn-ea"/>
                <a:cs typeface="+mn-ea"/>
                <a:sym typeface="Arial" panose="020B0604020202020204" pitchFamily="34" charset="0"/>
              </a:rPr>
              <a:t>1.</a:t>
            </a:r>
            <a:r>
              <a:rPr lang="en-US" altLang="en-US" sz="3200" b="1" dirty="0">
                <a:solidFill>
                  <a:schemeClr val="tx1"/>
                </a:solidFill>
                <a:latin typeface="+mn-ea"/>
                <a:cs typeface="+mn-ea"/>
                <a:sym typeface="Arial" panose="020B0604020202020204" pitchFamily="34" charset="0"/>
              </a:rPr>
              <a:t>下列方程组不是三元一次方程组的是    (    )</a:t>
            </a:r>
          </a:p>
        </p:txBody>
      </p:sp>
      <p:graphicFrame>
        <p:nvGraphicFramePr>
          <p:cNvPr id="9218" name="对象 10242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472248" y="1718628"/>
          <a:ext cx="1082675" cy="1379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5" r:id="rId6" imgW="699770" imgH="711835" progId="Equation.DSMT4">
                  <p:embed/>
                </p:oleObj>
              </mc:Choice>
              <mc:Fallback>
                <p:oleObj r:id="rId6" imgW="699770" imgH="711835" progId="Equation.DSMT4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72248" y="1718628"/>
                        <a:ext cx="1082675" cy="13795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19" name="文本框 4"/>
          <p:cNvSpPr txBox="1"/>
          <p:nvPr/>
        </p:nvSpPr>
        <p:spPr>
          <a:xfrm>
            <a:off x="888048" y="2180590"/>
            <a:ext cx="300037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A.</a:t>
            </a:r>
          </a:p>
        </p:txBody>
      </p:sp>
      <p:sp>
        <p:nvSpPr>
          <p:cNvPr id="9220" name="文本框 5"/>
          <p:cNvSpPr txBox="1"/>
          <p:nvPr/>
        </p:nvSpPr>
        <p:spPr>
          <a:xfrm>
            <a:off x="4091623" y="2180590"/>
            <a:ext cx="300037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B.</a:t>
            </a:r>
          </a:p>
        </p:txBody>
      </p:sp>
      <p:graphicFrame>
        <p:nvGraphicFramePr>
          <p:cNvPr id="9221" name="对象 1024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4602798" y="1718628"/>
          <a:ext cx="1574800" cy="1379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6" r:id="rId8" imgW="1017270" imgH="711835" progId="Equation.DSMT4">
                  <p:embed/>
                </p:oleObj>
              </mc:Choice>
              <mc:Fallback>
                <p:oleObj r:id="rId8" imgW="1017270" imgH="711835" progId="Equation.DSMT4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602798" y="1718628"/>
                        <a:ext cx="1574800" cy="13795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2" name="文本框 7"/>
          <p:cNvSpPr txBox="1"/>
          <p:nvPr/>
        </p:nvSpPr>
        <p:spPr>
          <a:xfrm>
            <a:off x="942023" y="3669665"/>
            <a:ext cx="300037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C.</a:t>
            </a:r>
          </a:p>
        </p:txBody>
      </p:sp>
      <p:graphicFrame>
        <p:nvGraphicFramePr>
          <p:cNvPr id="9223" name="对象 1024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453198" y="3304540"/>
          <a:ext cx="1101725" cy="1379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7" r:id="rId10" imgW="711835" imgH="711835" progId="Equation.DSMT4">
                  <p:embed/>
                </p:oleObj>
              </mc:Choice>
              <mc:Fallback>
                <p:oleObj r:id="rId10" imgW="711835" imgH="711835" progId="Equation.DSMT4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453198" y="3304540"/>
                        <a:ext cx="1101725" cy="13795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4" name="文本框 10"/>
          <p:cNvSpPr txBox="1"/>
          <p:nvPr/>
        </p:nvSpPr>
        <p:spPr>
          <a:xfrm>
            <a:off x="4091623" y="3841115"/>
            <a:ext cx="300037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D.</a:t>
            </a:r>
          </a:p>
        </p:txBody>
      </p:sp>
      <p:graphicFrame>
        <p:nvGraphicFramePr>
          <p:cNvPr id="9225" name="对象 10249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4671060" y="3304540"/>
          <a:ext cx="1574800" cy="1379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8" r:id="rId12" imgW="1017270" imgH="711835" progId="Equation.DSMT4">
                  <p:embed/>
                </p:oleObj>
              </mc:Choice>
              <mc:Fallback>
                <p:oleObj r:id="rId12" imgW="1017270" imgH="711835" progId="Equation.DSMT4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671060" y="3304540"/>
                        <a:ext cx="1574800" cy="13795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1" name="文本框 13"/>
          <p:cNvSpPr txBox="1"/>
          <p:nvPr/>
        </p:nvSpPr>
        <p:spPr>
          <a:xfrm>
            <a:off x="8181975" y="1128395"/>
            <a:ext cx="298450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D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11265" name="Rectangle 5"/>
          <p:cNvSpPr/>
          <p:nvPr/>
        </p:nvSpPr>
        <p:spPr>
          <a:xfrm>
            <a:off x="-143827" y="1128395"/>
            <a:ext cx="7092950" cy="71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             </a:t>
            </a:r>
            <a:r>
              <a:rPr lang="en-US" altLang="zh-CN" sz="2800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2.    </a:t>
            </a:r>
            <a:r>
              <a:rPr lang="zh-CN" altLang="en-US" sz="2800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解方程组</a:t>
            </a:r>
          </a:p>
        </p:txBody>
      </p:sp>
      <p:sp>
        <p:nvSpPr>
          <p:cNvPr id="97299" name="文本框 97298"/>
          <p:cNvSpPr txBox="1"/>
          <p:nvPr/>
        </p:nvSpPr>
        <p:spPr>
          <a:xfrm>
            <a:off x="973138" y="2274888"/>
            <a:ext cx="6583362" cy="3881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dirty="0">
                <a:solidFill>
                  <a:srgbClr val="0070C0"/>
                </a:solidFill>
                <a:latin typeface="Times New Roman" panose="02020603050405020304" charset="0"/>
                <a:ea typeface="黑体" panose="02010609060101010101" pitchFamily="49" charset="-122"/>
              </a:rPr>
              <a:t>解：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由方程②得     </a:t>
            </a: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x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=</a:t>
            </a: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+1     ④</a:t>
            </a:r>
          </a:p>
          <a:p>
            <a:pPr>
              <a:lnSpc>
                <a:spcPct val="110000"/>
              </a:lnSpc>
            </a:pP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         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把④分别代入①③得    </a:t>
            </a:r>
          </a:p>
          <a:p>
            <a:pPr>
              <a:lnSpc>
                <a:spcPct val="110000"/>
              </a:lnSpc>
            </a:pPr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                                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2</a:t>
            </a: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+</a:t>
            </a: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z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=22      ⑤</a:t>
            </a:r>
          </a:p>
          <a:p>
            <a:pPr>
              <a:lnSpc>
                <a:spcPct val="110000"/>
              </a:lnSpc>
            </a:pP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                            3</a:t>
            </a: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z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=18      ⑥</a:t>
            </a:r>
          </a:p>
          <a:p>
            <a:pPr>
              <a:lnSpc>
                <a:spcPct val="110000"/>
              </a:lnSpc>
            </a:pP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        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解由⑤⑥组成的二元一次方程组，得</a:t>
            </a:r>
          </a:p>
          <a:p>
            <a:pPr>
              <a:lnSpc>
                <a:spcPct val="110000"/>
              </a:lnSpc>
            </a:pP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                                </a:t>
            </a: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=8,</a:t>
            </a: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z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=6</a:t>
            </a:r>
          </a:p>
          <a:p>
            <a:pPr>
              <a:lnSpc>
                <a:spcPct val="110000"/>
              </a:lnSpc>
            </a:pP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        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把</a:t>
            </a: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=8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代入④，得</a:t>
            </a: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x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=9</a:t>
            </a:r>
          </a:p>
          <a:p>
            <a:pPr>
              <a:lnSpc>
                <a:spcPct val="110000"/>
              </a:lnSpc>
            </a:pP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        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所以原方程的解是</a:t>
            </a:r>
          </a:p>
        </p:txBody>
      </p:sp>
      <p:sp>
        <p:nvSpPr>
          <p:cNvPr id="97300" name="左大括号 97299"/>
          <p:cNvSpPr/>
          <p:nvPr/>
        </p:nvSpPr>
        <p:spPr>
          <a:xfrm>
            <a:off x="4611688" y="5732780"/>
            <a:ext cx="177800" cy="762000"/>
          </a:xfrm>
          <a:prstGeom prst="leftBrace">
            <a:avLst>
              <a:gd name="adj1" fmla="val 70019"/>
              <a:gd name="adj2" fmla="val 37000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algn="ctr"/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7301" name="文本框 97300"/>
          <p:cNvSpPr txBox="1"/>
          <p:nvPr/>
        </p:nvSpPr>
        <p:spPr>
          <a:xfrm>
            <a:off x="4751388" y="5619750"/>
            <a:ext cx="719137" cy="9953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x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=9</a:t>
            </a:r>
          </a:p>
          <a:p>
            <a:pPr algn="ctr">
              <a:lnSpc>
                <a:spcPct val="70000"/>
              </a:lnSpc>
            </a:pP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=8</a:t>
            </a:r>
          </a:p>
          <a:p>
            <a:pPr algn="ctr">
              <a:lnSpc>
                <a:spcPct val="70000"/>
              </a:lnSpc>
            </a:pP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z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=6</a:t>
            </a:r>
          </a:p>
        </p:txBody>
      </p:sp>
      <p:grpSp>
        <p:nvGrpSpPr>
          <p:cNvPr id="11269" name="组合 5"/>
          <p:cNvGrpSpPr/>
          <p:nvPr/>
        </p:nvGrpSpPr>
        <p:grpSpPr>
          <a:xfrm>
            <a:off x="3203575" y="765175"/>
            <a:ext cx="2963863" cy="1604963"/>
            <a:chOff x="1303" y="6875"/>
            <a:chExt cx="6134" cy="2689"/>
          </a:xfrm>
        </p:grpSpPr>
        <p:graphicFrame>
          <p:nvGraphicFramePr>
            <p:cNvPr id="11270" name="对象 5"/>
            <p:cNvGraphicFramePr>
              <a:graphicFrameLocks noChangeAspect="1"/>
            </p:cNvGraphicFramePr>
            <p:nvPr/>
          </p:nvGraphicFramePr>
          <p:xfrm>
            <a:off x="1303" y="6875"/>
            <a:ext cx="5227" cy="26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386" r:id="rId6" imgW="1055370" imgH="711835" progId="Equation.DSMT4">
                    <p:embed/>
                  </p:oleObj>
                </mc:Choice>
                <mc:Fallback>
                  <p:oleObj r:id="rId6" imgW="1055370" imgH="711835" progId="Equation.DSMT4">
                    <p:embed/>
                    <p:pic>
                      <p:nvPicPr>
                        <p:cNvPr id="0" name="图片 3081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303" y="6875"/>
                          <a:ext cx="5227" cy="266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文本框 7"/>
            <p:cNvSpPr txBox="1"/>
            <p:nvPr/>
          </p:nvSpPr>
          <p:spPr>
            <a:xfrm>
              <a:off x="6294" y="6987"/>
              <a:ext cx="1143" cy="8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defTabSz="914400">
                <a:buClrTx/>
                <a:buSzTx/>
                <a:defRPr/>
              </a:pPr>
              <a:r>
                <a:rPr kumimoji="0" lang="zh-CN" altLang="en-US" sz="2800" kern="1200" cap="none" spc="0" normalizeH="0" baseline="0" noProof="1">
                  <a:solidFill>
                    <a:schemeClr val="accent4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ea"/>
                  <a:sym typeface="Wingdings" panose="05000000000000000000" charset="0"/>
                </a:rPr>
                <a:t>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294" y="7782"/>
              <a:ext cx="716" cy="8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defTabSz="914400">
                <a:buClrTx/>
                <a:buSzTx/>
                <a:defRPr/>
              </a:pPr>
              <a:r>
                <a:rPr kumimoji="0" lang="zh-CN" altLang="en-US" sz="2800" kern="1200" cap="none" spc="0" normalizeH="0" baseline="0" noProof="1">
                  <a:solidFill>
                    <a:schemeClr val="accent4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ea"/>
                  <a:sym typeface="Wingdings" panose="05000000000000000000" charset="0"/>
                </a:rPr>
                <a:t>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6294" y="8689"/>
              <a:ext cx="716" cy="8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defTabSz="914400">
                <a:buClrTx/>
                <a:buSzTx/>
                <a:defRPr/>
              </a:pPr>
              <a:r>
                <a:rPr kumimoji="0" lang="zh-CN" altLang="en-US" sz="2800" kern="1200" cap="none" spc="0" normalizeH="0" baseline="0" noProof="1">
                  <a:solidFill>
                    <a:schemeClr val="accent4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ea"/>
                  <a:sym typeface="Wingdings" panose="05000000000000000000" charset="0"/>
                </a:rPr>
                <a:t>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7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7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7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7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7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7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7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7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7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7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7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7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7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7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7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7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7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7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300" grpId="0" bldLvl="0" animBg="1"/>
      <p:bldP spid="9730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13313" name="Text Box 2"/>
          <p:cNvSpPr txBox="1"/>
          <p:nvPr/>
        </p:nvSpPr>
        <p:spPr>
          <a:xfrm>
            <a:off x="412115" y="702310"/>
            <a:ext cx="10119995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8080"/>
                </a:solidFill>
                <a:latin typeface="Times New Roman" panose="02020603050405020304" charset="0"/>
                <a:ea typeface="黑体" panose="02010609060101010101" pitchFamily="49" charset="-122"/>
              </a:rPr>
              <a:t>   </a:t>
            </a:r>
            <a:r>
              <a:rPr lang="en-US" altLang="zh-CN" sz="2800" b="1" dirty="0">
                <a:solidFill>
                  <a:srgbClr val="008080"/>
                </a:solidFill>
                <a:latin typeface="Times New Roman" panose="02020603050405020304" charset="0"/>
                <a:ea typeface="黑体" panose="02010609060101010101" pitchFamily="49" charset="-122"/>
              </a:rPr>
              <a:t>3.   </a:t>
            </a:r>
            <a:r>
              <a:rPr lang="zh-CN" altLang="en-US" sz="2800" b="1" dirty="0">
                <a:solidFill>
                  <a:srgbClr val="008080"/>
                </a:solidFill>
                <a:latin typeface="Times New Roman" panose="02020603050405020304" charset="0"/>
                <a:ea typeface="黑体" panose="02010609060101010101" pitchFamily="49" charset="-122"/>
              </a:rPr>
              <a:t> 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在等式 </a:t>
            </a:r>
            <a:r>
              <a:rPr lang="en-US" altLang="zh-CN" sz="2800" b="1" i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y=ax</a:t>
            </a:r>
            <a:r>
              <a:rPr lang="en-US" altLang="zh-CN" sz="2800" b="1" baseline="30000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2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＋</a:t>
            </a:r>
            <a:r>
              <a:rPr lang="en-US" altLang="zh-CN" sz="2800" b="1" i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bx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＋</a:t>
            </a:r>
            <a:r>
              <a:rPr lang="en-US" altLang="zh-CN" sz="2800" b="1" i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c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中</a:t>
            </a: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当</a:t>
            </a:r>
            <a:r>
              <a:rPr lang="en-US" altLang="zh-CN" sz="2800" b="1" i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x</a:t>
            </a: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=</a:t>
            </a:r>
            <a:r>
              <a:rPr lang="en-US" altLang="zh-CN" sz="2000" b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－</a:t>
            </a: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1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时</a:t>
            </a: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,</a:t>
            </a:r>
            <a:r>
              <a:rPr lang="en-US" altLang="zh-CN" sz="2800" b="1" i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=0;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当</a:t>
            </a:r>
            <a:r>
              <a:rPr lang="en-US" altLang="zh-CN" sz="2800" b="1" i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x</a:t>
            </a: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=2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时</a:t>
            </a: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,</a:t>
            </a:r>
            <a:r>
              <a:rPr lang="en-US" altLang="zh-CN" sz="2800" b="1" i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=3;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当</a:t>
            </a:r>
            <a:r>
              <a:rPr lang="en-US" altLang="zh-CN" sz="2800" b="1" i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x</a:t>
            </a: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=5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时</a:t>
            </a: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,</a:t>
            </a:r>
            <a:r>
              <a:rPr lang="en-US" altLang="zh-CN" sz="2800" b="1" i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y</a:t>
            </a: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=60. 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求</a:t>
            </a:r>
            <a:r>
              <a:rPr lang="en-US" altLang="zh-CN" sz="2800" b="1" i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a</a:t>
            </a: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,</a:t>
            </a:r>
            <a:r>
              <a:rPr lang="en-US" altLang="zh-CN" sz="2800" b="1" i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b</a:t>
            </a: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,</a:t>
            </a:r>
            <a:r>
              <a:rPr lang="en-US" altLang="zh-CN" sz="2800" b="1" i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c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的值</a:t>
            </a: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rPr>
              <a:t>.</a:t>
            </a:r>
          </a:p>
        </p:txBody>
      </p:sp>
      <p:sp>
        <p:nvSpPr>
          <p:cNvPr id="128004" name="Text Box 4"/>
          <p:cNvSpPr txBox="1"/>
          <p:nvPr/>
        </p:nvSpPr>
        <p:spPr>
          <a:xfrm>
            <a:off x="607378" y="2122805"/>
            <a:ext cx="6143625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  <a:latin typeface="Times New Roman" panose="02020603050405020304" charset="0"/>
                <a:ea typeface="黑体" panose="02010609060101010101" pitchFamily="49" charset="-122"/>
              </a:rPr>
              <a:t>解</a:t>
            </a:r>
            <a:r>
              <a:rPr lang="en-US" altLang="en-US" sz="2800" dirty="0">
                <a:solidFill>
                  <a:srgbClr val="0070C0"/>
                </a:solidFill>
                <a:latin typeface="Times New Roman" panose="02020603050405020304" charset="0"/>
                <a:ea typeface="黑体" panose="02010609060101010101" pitchFamily="49" charset="-122"/>
              </a:rPr>
              <a:t>: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根据题意，得三元一次方程组</a:t>
            </a:r>
          </a:p>
        </p:txBody>
      </p:sp>
      <p:sp>
        <p:nvSpPr>
          <p:cNvPr id="128005" name="Text Box 5"/>
          <p:cNvSpPr txBox="1"/>
          <p:nvPr/>
        </p:nvSpPr>
        <p:spPr>
          <a:xfrm>
            <a:off x="1672590" y="2689543"/>
            <a:ext cx="3657600" cy="1384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a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－</a:t>
            </a: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b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＋</a:t>
            </a: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c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= 0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，       ①</a:t>
            </a:r>
          </a:p>
          <a:p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4</a:t>
            </a: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a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＋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2</a:t>
            </a: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b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＋</a:t>
            </a: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c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=3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，    ②</a:t>
            </a:r>
          </a:p>
          <a:p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25</a:t>
            </a: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a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＋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5</a:t>
            </a: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b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＋</a:t>
            </a: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c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=60.   ③</a:t>
            </a:r>
          </a:p>
        </p:txBody>
      </p:sp>
      <p:sp>
        <p:nvSpPr>
          <p:cNvPr id="128007" name="Text Box 7"/>
          <p:cNvSpPr txBox="1"/>
          <p:nvPr/>
        </p:nvSpPr>
        <p:spPr>
          <a:xfrm>
            <a:off x="1026478" y="3989705"/>
            <a:ext cx="3900487" cy="6080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②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－①， 得 </a:t>
            </a: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a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＋</a:t>
            </a: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b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=1   ④</a:t>
            </a:r>
          </a:p>
        </p:txBody>
      </p:sp>
      <p:sp>
        <p:nvSpPr>
          <p:cNvPr id="128008" name="Text Box 8"/>
          <p:cNvSpPr txBox="1"/>
          <p:nvPr/>
        </p:nvSpPr>
        <p:spPr>
          <a:xfrm>
            <a:off x="1029653" y="4510405"/>
            <a:ext cx="4029075" cy="6080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③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－①，得 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4</a:t>
            </a: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a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＋</a:t>
            </a: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b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=10  ⑤</a:t>
            </a:r>
          </a:p>
        </p:txBody>
      </p:sp>
      <p:sp>
        <p:nvSpPr>
          <p:cNvPr id="128009" name="Text Box 9"/>
          <p:cNvSpPr txBox="1"/>
          <p:nvPr/>
        </p:nvSpPr>
        <p:spPr>
          <a:xfrm>
            <a:off x="1085215" y="5064443"/>
            <a:ext cx="4449763" cy="6080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④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与⑤组成二元一次方程组</a:t>
            </a:r>
          </a:p>
        </p:txBody>
      </p:sp>
      <p:sp>
        <p:nvSpPr>
          <p:cNvPr id="128010" name="Text Box 10"/>
          <p:cNvSpPr txBox="1"/>
          <p:nvPr/>
        </p:nvSpPr>
        <p:spPr>
          <a:xfrm>
            <a:off x="3033078" y="5520055"/>
            <a:ext cx="1827212" cy="11255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a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＋</a:t>
            </a: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b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=1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，</a:t>
            </a:r>
          </a:p>
          <a:p>
            <a:pPr>
              <a:lnSpc>
                <a:spcPct val="120000"/>
              </a:lnSpc>
            </a:pP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4</a:t>
            </a: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a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＋</a:t>
            </a: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b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=10.</a:t>
            </a:r>
          </a:p>
        </p:txBody>
      </p:sp>
      <p:sp>
        <p:nvSpPr>
          <p:cNvPr id="101421" name="AutoShape 24"/>
          <p:cNvSpPr/>
          <p:nvPr/>
        </p:nvSpPr>
        <p:spPr>
          <a:xfrm>
            <a:off x="1459865" y="3041968"/>
            <a:ext cx="214313" cy="744537"/>
          </a:xfrm>
          <a:prstGeom prst="leftBrace">
            <a:avLst>
              <a:gd name="adj1" fmla="val 29561"/>
              <a:gd name="adj2" fmla="val 50000"/>
            </a:avLst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</a:pPr>
            <a:endParaRPr lang="zh-CN" altLang="en-US" sz="4000" dirty="0"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8" name="AutoShape 26"/>
          <p:cNvSpPr/>
          <p:nvPr/>
        </p:nvSpPr>
        <p:spPr>
          <a:xfrm>
            <a:off x="2879090" y="5894705"/>
            <a:ext cx="196850" cy="511175"/>
          </a:xfrm>
          <a:prstGeom prst="leftBrace">
            <a:avLst>
              <a:gd name="adj1" fmla="val 43291"/>
              <a:gd name="adj2" fmla="val 50273"/>
            </a:avLst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</a:pPr>
            <a:endParaRPr lang="zh-CN" altLang="en-US" dirty="0"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4" grpId="0"/>
      <p:bldP spid="128005" grpId="0"/>
      <p:bldP spid="128007" grpId="0"/>
      <p:bldP spid="128008" grpId="0"/>
      <p:bldP spid="128009" grpId="0"/>
      <p:bldP spid="128010" grpId="0"/>
      <p:bldP spid="101421" grpId="0" bldLvl="0" animBg="1"/>
      <p:bldP spid="8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128010" name="Text Box 10"/>
          <p:cNvSpPr txBox="1"/>
          <p:nvPr/>
        </p:nvSpPr>
        <p:spPr>
          <a:xfrm>
            <a:off x="1858963" y="845820"/>
            <a:ext cx="1827212" cy="11255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a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＋</a:t>
            </a: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b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=1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，</a:t>
            </a:r>
          </a:p>
          <a:p>
            <a:pPr>
              <a:lnSpc>
                <a:spcPct val="120000"/>
              </a:lnSpc>
            </a:pP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4</a:t>
            </a: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a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＋</a:t>
            </a: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b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=10.</a:t>
            </a:r>
          </a:p>
        </p:txBody>
      </p:sp>
      <p:sp>
        <p:nvSpPr>
          <p:cNvPr id="128012" name="Text Box 12"/>
          <p:cNvSpPr txBox="1"/>
          <p:nvPr/>
        </p:nvSpPr>
        <p:spPr>
          <a:xfrm>
            <a:off x="4737100" y="2138045"/>
            <a:ext cx="1346200" cy="9540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a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=3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，</a:t>
            </a:r>
          </a:p>
          <a:p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b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=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2.</a:t>
            </a:r>
          </a:p>
        </p:txBody>
      </p:sp>
      <p:sp>
        <p:nvSpPr>
          <p:cNvPr id="128013" name="Text Box 13"/>
          <p:cNvSpPr txBox="1"/>
          <p:nvPr/>
        </p:nvSpPr>
        <p:spPr>
          <a:xfrm>
            <a:off x="1538288" y="2353945"/>
            <a:ext cx="3027362" cy="5222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解这个方程组，得</a:t>
            </a:r>
          </a:p>
        </p:txBody>
      </p:sp>
      <p:sp>
        <p:nvSpPr>
          <p:cNvPr id="128016" name="Text Box 16"/>
          <p:cNvSpPr txBox="1"/>
          <p:nvPr/>
        </p:nvSpPr>
        <p:spPr>
          <a:xfrm>
            <a:off x="1589088" y="3258820"/>
            <a:ext cx="3930650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把             代入①，得</a:t>
            </a:r>
          </a:p>
        </p:txBody>
      </p:sp>
      <p:sp>
        <p:nvSpPr>
          <p:cNvPr id="128017" name="Text Box 17"/>
          <p:cNvSpPr txBox="1"/>
          <p:nvPr/>
        </p:nvSpPr>
        <p:spPr>
          <a:xfrm>
            <a:off x="2255838" y="3055620"/>
            <a:ext cx="1690687" cy="9525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a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=3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，</a:t>
            </a:r>
          </a:p>
          <a:p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b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=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2</a:t>
            </a:r>
          </a:p>
        </p:txBody>
      </p:sp>
      <p:sp>
        <p:nvSpPr>
          <p:cNvPr id="128019" name="Text Box 19"/>
          <p:cNvSpPr txBox="1"/>
          <p:nvPr/>
        </p:nvSpPr>
        <p:spPr>
          <a:xfrm>
            <a:off x="5137150" y="3258820"/>
            <a:ext cx="1214438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c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=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5,</a:t>
            </a:r>
          </a:p>
        </p:txBody>
      </p:sp>
      <p:sp>
        <p:nvSpPr>
          <p:cNvPr id="128020" name="Text Box 20"/>
          <p:cNvSpPr txBox="1"/>
          <p:nvPr/>
        </p:nvSpPr>
        <p:spPr>
          <a:xfrm>
            <a:off x="2803525" y="4039870"/>
            <a:ext cx="2035175" cy="11239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a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=3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，</a:t>
            </a:r>
          </a:p>
          <a:p>
            <a:pPr>
              <a:lnSpc>
                <a:spcPct val="80000"/>
              </a:lnSpc>
            </a:pP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b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=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2</a:t>
            </a:r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，</a:t>
            </a:r>
          </a:p>
          <a:p>
            <a:pPr>
              <a:lnSpc>
                <a:spcPct val="80000"/>
              </a:lnSpc>
            </a:pPr>
            <a:r>
              <a:rPr lang="en-US" altLang="zh-CN" sz="2800" i="1" dirty="0">
                <a:latin typeface="Times New Roman" panose="02020603050405020304" charset="0"/>
                <a:ea typeface="黑体" panose="02010609060101010101" pitchFamily="49" charset="-122"/>
              </a:rPr>
              <a:t>c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=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2800" dirty="0">
                <a:latin typeface="Times New Roman" panose="02020603050405020304" charset="0"/>
                <a:ea typeface="黑体" panose="02010609060101010101" pitchFamily="49" charset="-122"/>
              </a:rPr>
              <a:t>5.</a:t>
            </a:r>
          </a:p>
        </p:txBody>
      </p:sp>
      <p:sp>
        <p:nvSpPr>
          <p:cNvPr id="128022" name="Text Box 22"/>
          <p:cNvSpPr txBox="1"/>
          <p:nvPr/>
        </p:nvSpPr>
        <p:spPr>
          <a:xfrm>
            <a:off x="1589088" y="4339908"/>
            <a:ext cx="898525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dirty="0">
                <a:latin typeface="Times New Roman" panose="02020603050405020304" charset="0"/>
                <a:ea typeface="黑体" panose="02010609060101010101" pitchFamily="49" charset="-122"/>
              </a:rPr>
              <a:t>因此</a:t>
            </a:r>
          </a:p>
        </p:txBody>
      </p:sp>
      <p:sp>
        <p:nvSpPr>
          <p:cNvPr id="128026" name="AutoShape 26"/>
          <p:cNvSpPr/>
          <p:nvPr/>
        </p:nvSpPr>
        <p:spPr>
          <a:xfrm>
            <a:off x="4565650" y="2396808"/>
            <a:ext cx="96838" cy="546100"/>
          </a:xfrm>
          <a:prstGeom prst="leftBrace">
            <a:avLst>
              <a:gd name="adj1" fmla="val 43130"/>
              <a:gd name="adj2" fmla="val 50273"/>
            </a:avLst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</a:pPr>
            <a:endParaRPr lang="zh-CN" altLang="en-US" sz="2800" dirty="0"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8" name="AutoShape 26"/>
          <p:cNvSpPr/>
          <p:nvPr/>
        </p:nvSpPr>
        <p:spPr>
          <a:xfrm>
            <a:off x="2097088" y="3258820"/>
            <a:ext cx="96837" cy="546100"/>
          </a:xfrm>
          <a:prstGeom prst="leftBrace">
            <a:avLst>
              <a:gd name="adj1" fmla="val 43130"/>
              <a:gd name="adj2" fmla="val 50273"/>
            </a:avLst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</a:pPr>
            <a:endParaRPr lang="zh-CN" altLang="en-US" sz="2800" dirty="0"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9" name="AutoShape 26"/>
          <p:cNvSpPr/>
          <p:nvPr/>
        </p:nvSpPr>
        <p:spPr>
          <a:xfrm>
            <a:off x="2430463" y="4316095"/>
            <a:ext cx="212725" cy="546100"/>
          </a:xfrm>
          <a:prstGeom prst="leftBrace">
            <a:avLst>
              <a:gd name="adj1" fmla="val 19634"/>
              <a:gd name="adj2" fmla="val 50273"/>
            </a:avLst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</a:pPr>
            <a:endParaRPr lang="zh-CN" altLang="en-US" sz="2800" dirty="0"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  <p:sp>
        <p:nvSpPr>
          <p:cNvPr id="10" name="AutoShape 26"/>
          <p:cNvSpPr/>
          <p:nvPr/>
        </p:nvSpPr>
        <p:spPr>
          <a:xfrm>
            <a:off x="1727200" y="1217295"/>
            <a:ext cx="76200" cy="479425"/>
          </a:xfrm>
          <a:prstGeom prst="leftBrace">
            <a:avLst>
              <a:gd name="adj1" fmla="val 43109"/>
              <a:gd name="adj2" fmla="val 50273"/>
            </a:avLst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</a:pPr>
            <a:endParaRPr lang="zh-CN" altLang="en-US" dirty="0">
              <a:latin typeface="Times New Roman" panose="0202060305040502030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10" grpId="0"/>
      <p:bldP spid="128012" grpId="0"/>
      <p:bldP spid="128013" grpId="0"/>
      <p:bldP spid="128016" grpId="0"/>
      <p:bldP spid="128017" grpId="0"/>
      <p:bldP spid="128019" grpId="0"/>
      <p:bldP spid="128022" grpId="0"/>
      <p:bldP spid="128026" grpId="0" bldLvl="0" animBg="1"/>
      <p:bldP spid="8" grpId="0" bldLvl="0" animBg="1"/>
      <p:bldP spid="9" grpId="0" bldLvl="0" animBg="1"/>
      <p:bldP spid="10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zh-CN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课堂小测</a:t>
            </a:r>
          </a:p>
        </p:txBody>
      </p:sp>
      <p:sp>
        <p:nvSpPr>
          <p:cNvPr id="21505" name="文本框 4"/>
          <p:cNvSpPr txBox="1"/>
          <p:nvPr/>
        </p:nvSpPr>
        <p:spPr>
          <a:xfrm>
            <a:off x="439420" y="1056640"/>
            <a:ext cx="11148060" cy="164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266700">
              <a:lnSpc>
                <a:spcPct val="120000"/>
              </a:lnSpc>
            </a:pPr>
            <a:r>
              <a:rPr lang="en-US" altLang="zh-CN" sz="2800" dirty="0">
                <a:solidFill>
                  <a:schemeClr val="tx1"/>
                </a:solidFill>
                <a:latin typeface="+mn-ea"/>
                <a:cs typeface="+mn-ea"/>
              </a:rPr>
              <a:t>4.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cs typeface="+mn-ea"/>
              </a:rPr>
              <a:t>一个三位数，十位上的数字是个位上的数字的    ，百位上的数字与十位上的数字之和比个位上的数字 大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cs typeface="+mn-ea"/>
              </a:rPr>
              <a:t>1.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cs typeface="+mn-ea"/>
              </a:rPr>
              <a:t>将百位与个位上的数字对调后得到的新三位数比原三位数大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cs typeface="+mn-ea"/>
              </a:rPr>
              <a:t>495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cs typeface="+mn-ea"/>
              </a:rPr>
              <a:t>，求原三位数．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26770" y="2503805"/>
            <a:ext cx="8205788" cy="3623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210000"/>
              </a:lnSpc>
            </a:pPr>
            <a:r>
              <a:rPr lang="zh-CN" altLang="en-US" sz="2800" dirty="0">
                <a:solidFill>
                  <a:srgbClr val="0070C0"/>
                </a:solidFill>
                <a:latin typeface="+mn-ea"/>
                <a:cs typeface="+mn-ea"/>
                <a:sym typeface="宋体" panose="02010600030101010101" pitchFamily="2" charset="-122"/>
              </a:rPr>
              <a:t>解：</a:t>
            </a:r>
            <a:r>
              <a:rPr lang="zh-CN" altLang="en-US" sz="2800" dirty="0">
                <a:latin typeface="+mn-ea"/>
                <a:cs typeface="+mn-ea"/>
                <a:sym typeface="宋体" panose="02010600030101010101" pitchFamily="2" charset="-122"/>
              </a:rPr>
              <a:t>设原三位数百位、十位、个位上的数字分别为</a:t>
            </a:r>
            <a:r>
              <a:rPr lang="en-US" altLang="zh-CN" sz="2800" i="1" dirty="0">
                <a:latin typeface="+mn-ea"/>
                <a:cs typeface="+mn-ea"/>
                <a:sym typeface="宋体" panose="02010600030101010101" pitchFamily="2" charset="-122"/>
              </a:rPr>
              <a:t>x</a:t>
            </a:r>
            <a:r>
              <a:rPr lang="zh-CN" altLang="en-US" sz="2800" dirty="0">
                <a:latin typeface="+mn-ea"/>
                <a:cs typeface="+mn-ea"/>
                <a:sym typeface="宋体" panose="02010600030101010101" pitchFamily="2" charset="-122"/>
              </a:rPr>
              <a:t>、</a:t>
            </a:r>
            <a:r>
              <a:rPr lang="en-US" altLang="zh-CN" sz="2800" i="1" dirty="0">
                <a:latin typeface="+mn-ea"/>
                <a:cs typeface="+mn-ea"/>
                <a:sym typeface="宋体" panose="02010600030101010101" pitchFamily="2" charset="-122"/>
              </a:rPr>
              <a:t>y</a:t>
            </a:r>
            <a:r>
              <a:rPr lang="zh-CN" altLang="en-US" sz="2800" dirty="0">
                <a:latin typeface="+mn-ea"/>
                <a:cs typeface="+mn-ea"/>
                <a:sym typeface="宋体" panose="02010600030101010101" pitchFamily="2" charset="-122"/>
              </a:rPr>
              <a:t>、</a:t>
            </a:r>
            <a:r>
              <a:rPr lang="en-US" altLang="zh-CN" sz="2800" i="1" dirty="0">
                <a:latin typeface="+mn-ea"/>
                <a:cs typeface="+mn-ea"/>
                <a:sym typeface="宋体" panose="02010600030101010101" pitchFamily="2" charset="-122"/>
              </a:rPr>
              <a:t>z</a:t>
            </a:r>
            <a:r>
              <a:rPr lang="en-US" altLang="zh-CN" sz="2800" dirty="0">
                <a:latin typeface="+mn-ea"/>
                <a:cs typeface="+mn-ea"/>
                <a:sym typeface="宋体" panose="02010600030101010101" pitchFamily="2" charset="-122"/>
              </a:rPr>
              <a:t>.</a:t>
            </a:r>
            <a:r>
              <a:rPr lang="zh-CN" altLang="en-US" sz="2800" dirty="0">
                <a:latin typeface="+mn-ea"/>
                <a:cs typeface="+mn-ea"/>
                <a:sym typeface="宋体" panose="02010600030101010101" pitchFamily="2" charset="-122"/>
              </a:rPr>
              <a:t>由题意，得</a:t>
            </a:r>
            <a:endParaRPr lang="en-US" altLang="zh-CN" sz="2800" dirty="0">
              <a:latin typeface="+mn-ea"/>
              <a:cs typeface="+mn-ea"/>
              <a:sym typeface="宋体" panose="02010600030101010101" pitchFamily="2" charset="-122"/>
            </a:endParaRPr>
          </a:p>
          <a:p>
            <a:endParaRPr lang="en-US" altLang="zh-CN" sz="2800" dirty="0">
              <a:latin typeface="+mn-ea"/>
              <a:cs typeface="+mn-ea"/>
              <a:sym typeface="宋体" panose="02010600030101010101" pitchFamily="2" charset="-122"/>
            </a:endParaRPr>
          </a:p>
          <a:p>
            <a:endParaRPr lang="en-US" altLang="zh-CN" sz="2800" dirty="0">
              <a:latin typeface="+mn-ea"/>
              <a:cs typeface="+mn-ea"/>
              <a:sym typeface="宋体" panose="02010600030101010101" pitchFamily="2" charset="-122"/>
            </a:endParaRPr>
          </a:p>
          <a:p>
            <a:endParaRPr lang="en-US" altLang="zh-CN" sz="2800" dirty="0">
              <a:latin typeface="+mn-ea"/>
              <a:cs typeface="+mn-ea"/>
              <a:sym typeface="宋体" panose="02010600030101010101" pitchFamily="2" charset="-122"/>
            </a:endParaRPr>
          </a:p>
          <a:p>
            <a:r>
              <a:rPr lang="zh-CN" altLang="en-US" sz="2800" dirty="0">
                <a:latin typeface="+mn-ea"/>
                <a:cs typeface="+mn-ea"/>
                <a:sym typeface="宋体" panose="02010600030101010101" pitchFamily="2" charset="-122"/>
              </a:rPr>
              <a:t>解得                原三位数是</a:t>
            </a:r>
            <a:r>
              <a:rPr lang="en-US" altLang="zh-CN" sz="2800" dirty="0">
                <a:latin typeface="+mn-ea"/>
                <a:cs typeface="+mn-ea"/>
                <a:sym typeface="宋体" panose="02010600030101010101" pitchFamily="2" charset="-122"/>
              </a:rPr>
              <a:t>368.</a:t>
            </a:r>
            <a:endParaRPr lang="zh-CN" altLang="en-US" sz="2800" dirty="0">
              <a:latin typeface="+mn-ea"/>
              <a:cs typeface="+mn-ea"/>
            </a:endParaRPr>
          </a:p>
        </p:txBody>
      </p:sp>
      <p:graphicFrame>
        <p:nvGraphicFramePr>
          <p:cNvPr id="21507" name="对象 1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8186420" y="1129348"/>
          <a:ext cx="25082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2" r:id="rId6" imgW="152400" imgH="393700" progId="Equation.KSEE3">
                  <p:embed/>
                </p:oleObj>
              </mc:Choice>
              <mc:Fallback>
                <p:oleObj r:id="rId6" imgW="152400" imgH="393700" progId="Equation.KSEE3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186420" y="1129348"/>
                        <a:ext cx="250825" cy="6477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3515995" y="3348990"/>
          <a:ext cx="4567238" cy="194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3" r:id="rId8" imgW="2400300" imgH="1066800" progId="Equation.DSMT4">
                  <p:embed/>
                </p:oleObj>
              </mc:Choice>
              <mc:Fallback>
                <p:oleObj r:id="rId8" imgW="2400300" imgH="1066800" progId="Equation.DSMT4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515995" y="3348990"/>
                        <a:ext cx="4567238" cy="19446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671320" y="5077460"/>
          <a:ext cx="1017588" cy="1438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4" r:id="rId10" imgW="482600" imgH="711200" progId="Equation.DSMT4">
                  <p:embed/>
                </p:oleObj>
              </mc:Choice>
              <mc:Fallback>
                <p:oleObj r:id="rId10" imgW="482600" imgH="711200" progId="Equation.DSMT4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671320" y="5077460"/>
                        <a:ext cx="1017588" cy="14382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236595" y="2355215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028556" y="2431163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</a:rPr>
              <a:t>谢谢观看！</a:t>
            </a:r>
          </a:p>
        </p:txBody>
      </p:sp>
      <p:sp>
        <p:nvSpPr>
          <p:cNvPr id="5" name="任意多边形 4"/>
          <p:cNvSpPr/>
          <p:nvPr/>
        </p:nvSpPr>
        <p:spPr>
          <a:xfrm rot="20111513">
            <a:off x="2790009" y="2054279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589262" y="2810508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8978878" y="3027615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9336256" y="2431554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3248669">
            <a:off x="2929274" y="3642039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7258953">
            <a:off x="8686693" y="1843429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4"/>
          <p:cNvSpPr/>
          <p:nvPr/>
        </p:nvSpPr>
        <p:spPr>
          <a:xfrm rot="20111513">
            <a:off x="9009372" y="3497680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64 0.01412 L 0.01302 0.00787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64 0.01412 L 0.00429 0.03541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106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63 0.04954 L 3.95833E-6 -3.33333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247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 0.00463 L 0.00807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02 -0.01921 L 4.79167E-6 -4.44444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" y="94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4 0.01412 L 0.0069 -0.04166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5" grpId="0" bldLvl="0" animBg="1"/>
      <p:bldP spid="5" grpId="1" bldLvl="0" animBg="1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3"/>
          <p:cNvSpPr txBox="1"/>
          <p:nvPr/>
        </p:nvSpPr>
        <p:spPr>
          <a:xfrm>
            <a:off x="1553845" y="1563370"/>
            <a:ext cx="9695180" cy="811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了解什么是三元一次方程组？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42" y="2785402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8"/>
          <p:cNvSpPr txBox="1"/>
          <p:nvPr/>
        </p:nvSpPr>
        <p:spPr>
          <a:xfrm>
            <a:off x="1560195" y="2715895"/>
            <a:ext cx="10060940" cy="811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会用代入法或加减法解简单的三元一次方程组。</a:t>
            </a: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latin typeface="+mn-ea"/>
            </a:endParaRPr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048586" name="AutoShape 55"/>
          <p:cNvSpPr>
            <a:spLocks noChangeArrowheads="1"/>
          </p:cNvSpPr>
          <p:nvPr/>
        </p:nvSpPr>
        <p:spPr bwMode="auto">
          <a:xfrm>
            <a:off x="2103756" y="5102860"/>
            <a:ext cx="9261687" cy="1043093"/>
          </a:xfrm>
          <a:prstGeom prst="wedgeRoundRectCallout">
            <a:avLst>
              <a:gd name="adj1" fmla="val -59251"/>
              <a:gd name="adj2" fmla="val 7061"/>
              <a:gd name="adj3" fmla="val 16667"/>
            </a:avLst>
          </a:prstGeom>
          <a:noFill/>
          <a:ln>
            <a:solidFill>
              <a:srgbClr val="0070C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21915" tIns="60957" rIns="121915" bIns="60957"/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+mn-ea"/>
                <a:cs typeface="Times New Roman" panose="02020603050405020304" charset="0"/>
                <a:sym typeface="Arial" panose="020B0604020202020204" pitchFamily="34" charset="0"/>
              </a:rPr>
              <a:t>　</a:t>
            </a:r>
            <a:r>
              <a:rPr lang="zh-CN" altLang="en-US" sz="3200" b="1" dirty="0">
                <a:solidFill>
                  <a:schemeClr val="tx1"/>
                </a:solidFill>
                <a:latin typeface="+mn-ea"/>
              </a:rPr>
              <a:t>这样的方程组我们叫它什么呢，该怎样解呢？</a:t>
            </a:r>
          </a:p>
        </p:txBody>
      </p:sp>
      <p:sp>
        <p:nvSpPr>
          <p:cNvPr id="1048587" name="矩形 6"/>
          <p:cNvSpPr/>
          <p:nvPr/>
        </p:nvSpPr>
        <p:spPr>
          <a:xfrm>
            <a:off x="540173" y="842593"/>
            <a:ext cx="11111653" cy="2306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3200" b="1" dirty="0">
                <a:latin typeface="+mn-ea"/>
                <a:cs typeface="+mn-ea"/>
              </a:rPr>
              <a:t>小明手头有12张面额分别是1元、2元和5元的纸币，共计22元，其中1元纸币的数量是2元纸币数量的4倍。求1元、2元和5元的纸币各多少张？</a:t>
            </a:r>
          </a:p>
        </p:txBody>
      </p:sp>
      <p:graphicFrame>
        <p:nvGraphicFramePr>
          <p:cNvPr id="4194304" name="对象 -2147482624"/>
          <p:cNvGraphicFramePr>
            <a:graphicFrameLocks noChangeAspect="1"/>
          </p:cNvGraphicFramePr>
          <p:nvPr/>
        </p:nvGraphicFramePr>
        <p:xfrm>
          <a:off x="7168679" y="2985084"/>
          <a:ext cx="2343573" cy="1544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r:id="rId6" imgW="1079500" imgH="711200" progId="Equation.KSEE3">
                  <p:embed/>
                </p:oleObj>
              </mc:Choice>
              <mc:Fallback>
                <p:oleObj r:id="rId6" imgW="1079500" imgH="711200" progId="Equation.KSEE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168679" y="2985084"/>
                        <a:ext cx="2343573" cy="154432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8588" name="矩形 1"/>
          <p:cNvSpPr/>
          <p:nvPr/>
        </p:nvSpPr>
        <p:spPr>
          <a:xfrm>
            <a:off x="808529" y="2934284"/>
            <a:ext cx="5472608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3200" b="1" dirty="0">
                <a:solidFill>
                  <a:srgbClr val="FF0000"/>
                </a:solidFill>
                <a:latin typeface="+mn-ea"/>
                <a:cs typeface="+mn-ea"/>
              </a:rPr>
              <a:t>解：设1元、2元、5元的纸币分别为</a:t>
            </a:r>
            <a:r>
              <a:rPr lang="zh-CN" altLang="zh-CN" sz="3200" b="1" i="1" dirty="0">
                <a:solidFill>
                  <a:srgbClr val="FF0000"/>
                </a:solidFill>
                <a:latin typeface="+mn-ea"/>
                <a:cs typeface="+mn-ea"/>
              </a:rPr>
              <a:t>x </a:t>
            </a:r>
            <a:r>
              <a:rPr lang="zh-CN" altLang="zh-CN" sz="3200" b="1" dirty="0">
                <a:solidFill>
                  <a:srgbClr val="FF0000"/>
                </a:solidFill>
                <a:latin typeface="+mn-ea"/>
                <a:cs typeface="+mn-ea"/>
              </a:rPr>
              <a:t>张、</a:t>
            </a:r>
            <a:r>
              <a:rPr lang="zh-CN" altLang="zh-CN" sz="3200" b="1" i="1" dirty="0">
                <a:solidFill>
                  <a:srgbClr val="FF0000"/>
                </a:solidFill>
                <a:latin typeface="+mn-ea"/>
                <a:cs typeface="+mn-ea"/>
              </a:rPr>
              <a:t>y </a:t>
            </a:r>
            <a:r>
              <a:rPr lang="zh-CN" altLang="zh-CN" sz="3200" b="1" dirty="0">
                <a:solidFill>
                  <a:srgbClr val="FF0000"/>
                </a:solidFill>
                <a:latin typeface="+mn-ea"/>
                <a:cs typeface="+mn-ea"/>
              </a:rPr>
              <a:t>张、</a:t>
            </a:r>
            <a:r>
              <a:rPr lang="zh-CN" altLang="zh-CN" sz="3200" b="1" i="1" dirty="0">
                <a:solidFill>
                  <a:srgbClr val="FF0000"/>
                </a:solidFill>
                <a:latin typeface="+mn-ea"/>
                <a:cs typeface="+mn-ea"/>
              </a:rPr>
              <a:t>z </a:t>
            </a:r>
            <a:r>
              <a:rPr lang="zh-CN" altLang="zh-CN" sz="3200" b="1" dirty="0">
                <a:solidFill>
                  <a:srgbClr val="FF0000"/>
                </a:solidFill>
                <a:latin typeface="+mn-ea"/>
                <a:cs typeface="+mn-ea"/>
              </a:rPr>
              <a:t>张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48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48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4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48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86" grpId="0" bldLvl="0" animBg="1"/>
      <p:bldP spid="1048587" grpId="1"/>
      <p:bldP spid="1048588" grpId="0"/>
      <p:bldP spid="104858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048593" name="矩形 3"/>
          <p:cNvSpPr/>
          <p:nvPr/>
        </p:nvSpPr>
        <p:spPr>
          <a:xfrm>
            <a:off x="599392" y="1528508"/>
            <a:ext cx="30276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zh-CN" sz="3200" b="1">
                <a:latin typeface="+mn-ea"/>
              </a:rPr>
              <a:t>三元一次方程组</a:t>
            </a:r>
          </a:p>
        </p:txBody>
      </p:sp>
      <p:graphicFrame>
        <p:nvGraphicFramePr>
          <p:cNvPr id="4194305" name="对象 -2147482624"/>
          <p:cNvGraphicFramePr>
            <a:graphicFrameLocks noChangeAspect="1"/>
          </p:cNvGraphicFramePr>
          <p:nvPr/>
        </p:nvGraphicFramePr>
        <p:xfrm>
          <a:off x="3667861" y="1089605"/>
          <a:ext cx="2458720" cy="1620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3" r:id="rId6" imgW="1079500" imgH="711200" progId="Equation.KSEE3">
                  <p:embed/>
                </p:oleObj>
              </mc:Choice>
              <mc:Fallback>
                <p:oleObj r:id="rId6" imgW="1079500" imgH="711200" progId="Equation.KSEE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667861" y="1089605"/>
                        <a:ext cx="2458720" cy="162052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8594" name="矩形 4"/>
          <p:cNvSpPr/>
          <p:nvPr/>
        </p:nvSpPr>
        <p:spPr>
          <a:xfrm>
            <a:off x="634959" y="2961288"/>
            <a:ext cx="11545993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3200" b="1">
                <a:latin typeface="+mn-ea"/>
                <a:cs typeface="+mn-ea"/>
              </a:rPr>
              <a:t>特点：（1）方程组中含有</a:t>
            </a:r>
            <a:r>
              <a:rPr lang="zh-CN" altLang="zh-CN" sz="3200" b="1">
                <a:solidFill>
                  <a:srgbClr val="FF0000"/>
                </a:solidFill>
                <a:latin typeface="+mn-ea"/>
                <a:cs typeface="+mn-ea"/>
              </a:rPr>
              <a:t>三个未知数</a:t>
            </a:r>
            <a:r>
              <a:rPr lang="zh-CN" altLang="zh-CN" sz="3200" b="1">
                <a:latin typeface="+mn-ea"/>
                <a:cs typeface="+mn-ea"/>
              </a:rPr>
              <a:t>；</a:t>
            </a:r>
          </a:p>
          <a:p>
            <a:pPr algn="l"/>
            <a:r>
              <a:rPr lang="zh-CN" altLang="zh-CN" sz="3200" b="1">
                <a:latin typeface="+mn-ea"/>
                <a:cs typeface="+mn-ea"/>
              </a:rPr>
              <a:t>          （2）每个方程中含有未知数的项的</a:t>
            </a:r>
            <a:r>
              <a:rPr lang="zh-CN" altLang="zh-CN" sz="3200" b="1">
                <a:solidFill>
                  <a:srgbClr val="FF0000"/>
                </a:solidFill>
                <a:latin typeface="+mn-ea"/>
                <a:cs typeface="+mn-ea"/>
              </a:rPr>
              <a:t>次数都为1</a:t>
            </a:r>
            <a:r>
              <a:rPr lang="zh-CN" altLang="zh-CN" sz="3200" b="1">
                <a:latin typeface="+mn-ea"/>
                <a:cs typeface="+mn-ea"/>
              </a:rPr>
              <a:t>；</a:t>
            </a:r>
          </a:p>
          <a:p>
            <a:pPr algn="l"/>
            <a:r>
              <a:rPr lang="zh-CN" altLang="zh-CN" sz="3200" b="1">
                <a:latin typeface="+mn-ea"/>
                <a:cs typeface="+mn-ea"/>
              </a:rPr>
              <a:t>          （3）方程组中一共有</a:t>
            </a:r>
            <a:r>
              <a:rPr lang="zh-CN" altLang="zh-CN" sz="3200" b="1">
                <a:solidFill>
                  <a:srgbClr val="FF0000"/>
                </a:solidFill>
                <a:latin typeface="+mn-ea"/>
                <a:cs typeface="+mn-ea"/>
              </a:rPr>
              <a:t>三个方程</a:t>
            </a:r>
            <a:r>
              <a:rPr lang="zh-CN" altLang="zh-CN" sz="3200" b="1">
                <a:latin typeface="+mn-ea"/>
                <a:cs typeface="+mn-ea"/>
              </a:rPr>
              <a:t>。</a:t>
            </a:r>
          </a:p>
        </p:txBody>
      </p:sp>
      <p:sp>
        <p:nvSpPr>
          <p:cNvPr id="1048595" name="矩形 5"/>
          <p:cNvSpPr/>
          <p:nvPr/>
        </p:nvSpPr>
        <p:spPr>
          <a:xfrm>
            <a:off x="634959" y="4782111"/>
            <a:ext cx="1128606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3200" b="1" dirty="0">
                <a:solidFill>
                  <a:srgbClr val="0000FF"/>
                </a:solidFill>
                <a:latin typeface="+mn-ea"/>
                <a:cs typeface="+mn-ea"/>
              </a:rPr>
              <a:t>含有三个未知数，每个方程中含未知数的项的次数都是1，并且一共有三个方程，像这样的方程组叫做</a:t>
            </a:r>
            <a:r>
              <a:rPr lang="zh-CN" altLang="zh-CN" sz="3200" b="1" dirty="0">
                <a:solidFill>
                  <a:srgbClr val="FF0000"/>
                </a:solidFill>
                <a:latin typeface="+mn-ea"/>
                <a:cs typeface="+mn-ea"/>
              </a:rPr>
              <a:t>三元一次方程组</a:t>
            </a:r>
            <a:r>
              <a:rPr lang="zh-CN" altLang="zh-CN" sz="3200" b="1" dirty="0">
                <a:latin typeface="+mn-ea"/>
                <a:cs typeface="+mn-ea"/>
              </a:rPr>
              <a:t>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48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48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48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94" grpId="0"/>
      <p:bldP spid="1048594" grpId="1"/>
      <p:bldP spid="1048595" grpId="0"/>
      <p:bldP spid="104859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048677" name="Rectangle 2"/>
          <p:cNvSpPr>
            <a:spLocks noGrp="1" noChangeArrowheads="1"/>
          </p:cNvSpPr>
          <p:nvPr/>
        </p:nvSpPr>
        <p:spPr>
          <a:xfrm>
            <a:off x="427355" y="926465"/>
            <a:ext cx="9091930" cy="82994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charset="0"/>
                <a:ea typeface="黑体" panose="02010609060101010101" pitchFamily="49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charset="0"/>
                <a:ea typeface="黑体" panose="02010609060101010101" pitchFamily="49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prstClr val="black"/>
                </a:solidFill>
                <a:cs typeface="Times New Roman" panose="02020603050405020304" charset="0"/>
              </a:rPr>
              <a:t> </a:t>
            </a:r>
            <a:r>
              <a:rPr sz="3200" b="1">
                <a:solidFill>
                  <a:prstClr val="black"/>
                </a:solidFill>
                <a:latin typeface="+mn-ea"/>
                <a:ea typeface="+mn-ea"/>
                <a:cs typeface="+mn-ea"/>
              </a:rPr>
              <a:t>下列方程组中</a:t>
            </a:r>
            <a:r>
              <a:rPr sz="3200" b="1" dirty="0">
                <a:solidFill>
                  <a:prstClr val="black"/>
                </a:solidFill>
                <a:latin typeface="+mn-ea"/>
                <a:ea typeface="+mn-ea"/>
                <a:cs typeface="+mn-ea"/>
              </a:rPr>
              <a:t>，是三元一次方程组的是（   ）</a:t>
            </a:r>
          </a:p>
        </p:txBody>
      </p:sp>
      <p:sp>
        <p:nvSpPr>
          <p:cNvPr id="1048678" name="Rectangle 14"/>
          <p:cNvSpPr>
            <a:spLocks noChangeArrowheads="1"/>
          </p:cNvSpPr>
          <p:nvPr/>
        </p:nvSpPr>
        <p:spPr bwMode="auto">
          <a:xfrm>
            <a:off x="7913657" y="926253"/>
            <a:ext cx="1002453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sz="3200" b="1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  <a:cs typeface="+mn-lt"/>
              </a:rPr>
              <a:t>D</a:t>
            </a:r>
          </a:p>
        </p:txBody>
      </p:sp>
      <p:sp>
        <p:nvSpPr>
          <p:cNvPr id="1048679" name="Rectangle 14"/>
          <p:cNvSpPr>
            <a:spLocks noChangeArrowheads="1"/>
          </p:cNvSpPr>
          <p:nvPr/>
        </p:nvSpPr>
        <p:spPr bwMode="auto">
          <a:xfrm>
            <a:off x="1644227" y="2331721"/>
            <a:ext cx="789093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sz="3200" b="1" dirty="0">
                <a:latin typeface="Times New Roman" panose="02020603050405020304" charset="0"/>
                <a:ea typeface="黑体" panose="02010609060101010101" pitchFamily="49" charset="-122"/>
                <a:cs typeface="+mn-lt"/>
              </a:rPr>
              <a:t>A.</a:t>
            </a:r>
          </a:p>
        </p:txBody>
      </p:sp>
      <p:sp>
        <p:nvSpPr>
          <p:cNvPr id="1048680" name="Rectangle 14"/>
          <p:cNvSpPr>
            <a:spLocks noChangeArrowheads="1"/>
          </p:cNvSpPr>
          <p:nvPr/>
        </p:nvSpPr>
        <p:spPr bwMode="auto">
          <a:xfrm>
            <a:off x="6973993" y="2331720"/>
            <a:ext cx="916096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sz="3200" b="1" dirty="0">
                <a:latin typeface="Times New Roman" panose="02020603050405020304" charset="0"/>
                <a:ea typeface="黑体" panose="02010609060101010101" pitchFamily="49" charset="-122"/>
                <a:cs typeface="+mn-lt"/>
              </a:rPr>
              <a:t>B.</a:t>
            </a:r>
          </a:p>
        </p:txBody>
      </p:sp>
      <p:sp>
        <p:nvSpPr>
          <p:cNvPr id="1048681" name="Rectangle 14"/>
          <p:cNvSpPr>
            <a:spLocks noChangeArrowheads="1"/>
          </p:cNvSpPr>
          <p:nvPr/>
        </p:nvSpPr>
        <p:spPr bwMode="auto">
          <a:xfrm>
            <a:off x="1644227" y="4432301"/>
            <a:ext cx="789093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sz="3200" b="1" dirty="0">
                <a:latin typeface="Times New Roman" panose="02020603050405020304" charset="0"/>
                <a:ea typeface="黑体" panose="02010609060101010101" pitchFamily="49" charset="-122"/>
                <a:cs typeface="+mn-lt"/>
              </a:rPr>
              <a:t>C.</a:t>
            </a:r>
          </a:p>
        </p:txBody>
      </p:sp>
      <p:sp>
        <p:nvSpPr>
          <p:cNvPr id="1048682" name="Rectangle 14"/>
          <p:cNvSpPr>
            <a:spLocks noChangeArrowheads="1"/>
          </p:cNvSpPr>
          <p:nvPr/>
        </p:nvSpPr>
        <p:spPr bwMode="auto">
          <a:xfrm>
            <a:off x="6973993" y="4432301"/>
            <a:ext cx="754188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sz="3200" b="1" dirty="0">
                <a:latin typeface="Times New Roman" panose="02020603050405020304" charset="0"/>
                <a:ea typeface="黑体" panose="02010609060101010101" pitchFamily="49" charset="-122"/>
                <a:cs typeface="+mn-lt"/>
              </a:rPr>
              <a:t>D.</a:t>
            </a:r>
          </a:p>
        </p:txBody>
      </p:sp>
      <p:graphicFrame>
        <p:nvGraphicFramePr>
          <p:cNvPr id="4194326" name="对象 -2147482602"/>
          <p:cNvGraphicFramePr>
            <a:graphicFrameLocks noChangeAspect="1"/>
          </p:cNvGraphicFramePr>
          <p:nvPr/>
        </p:nvGraphicFramePr>
        <p:xfrm>
          <a:off x="2897294" y="2054860"/>
          <a:ext cx="1404620" cy="15375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95" r:id="rId6" imgW="673100" imgH="736600" progId="Equation.DSMT4">
                  <p:embed/>
                </p:oleObj>
              </mc:Choice>
              <mc:Fallback>
                <p:oleObj r:id="rId6" imgW="673100" imgH="7366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897294" y="2054860"/>
                        <a:ext cx="1404620" cy="153754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4327" name="对象 -2147482601"/>
          <p:cNvGraphicFramePr>
            <a:graphicFrameLocks noChangeAspect="1"/>
          </p:cNvGraphicFramePr>
          <p:nvPr/>
        </p:nvGraphicFramePr>
        <p:xfrm>
          <a:off x="8100060" y="1909234"/>
          <a:ext cx="1268307" cy="19634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96" r:id="rId8" imgW="673100" imgH="1295400" progId="Equation.DSMT4">
                  <p:embed/>
                </p:oleObj>
              </mc:Choice>
              <mc:Fallback>
                <p:oleObj r:id="rId8" imgW="673100" imgH="1295400" progId="Equation.DSMT4">
                  <p:embed/>
                  <p:pic>
                    <p:nvPicPr>
                      <p:cNvPr id="0" name="图片 6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100060" y="1909234"/>
                        <a:ext cx="1268307" cy="196342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4328" name="对象 -2147482600"/>
          <p:cNvGraphicFramePr>
            <a:graphicFrameLocks noChangeAspect="1"/>
          </p:cNvGraphicFramePr>
          <p:nvPr/>
        </p:nvGraphicFramePr>
        <p:xfrm>
          <a:off x="2760134" y="4432301"/>
          <a:ext cx="2048087" cy="13656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97" r:id="rId10" imgW="1066800" imgH="711200" progId="Equation.KSEE3">
                  <p:embed/>
                </p:oleObj>
              </mc:Choice>
              <mc:Fallback>
                <p:oleObj r:id="rId10" imgW="1066800" imgH="711200" progId="Equation.KSEE3">
                  <p:embed/>
                  <p:pic>
                    <p:nvPicPr>
                      <p:cNvPr id="0" name="图片 7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760134" y="4432301"/>
                        <a:ext cx="2048087" cy="136567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4329" name="对象 -2147482599"/>
          <p:cNvGraphicFramePr>
            <a:graphicFrameLocks noChangeAspect="1"/>
          </p:cNvGraphicFramePr>
          <p:nvPr/>
        </p:nvGraphicFramePr>
        <p:xfrm>
          <a:off x="8100060" y="4395047"/>
          <a:ext cx="1491827" cy="14401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98" r:id="rId12" imgW="736600" imgH="711200" progId="Equation.KSEE3">
                  <p:embed/>
                </p:oleObj>
              </mc:Choice>
              <mc:Fallback>
                <p:oleObj r:id="rId12" imgW="736600" imgH="711200" progId="Equation.KSEE3">
                  <p:embed/>
                  <p:pic>
                    <p:nvPicPr>
                      <p:cNvPr id="0" name="图片 8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8100060" y="4395047"/>
                        <a:ext cx="1491827" cy="144018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04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048600" name="矩形 3"/>
          <p:cNvSpPr/>
          <p:nvPr/>
        </p:nvSpPr>
        <p:spPr>
          <a:xfrm>
            <a:off x="357828" y="986660"/>
            <a:ext cx="3892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zh-CN" sz="3200" b="1">
                <a:solidFill>
                  <a:srgbClr val="0000FF"/>
                </a:solidFill>
                <a:latin typeface="+mn-ea"/>
                <a:sym typeface="+mn-ea"/>
              </a:rPr>
              <a:t>三元一次方程组的解</a:t>
            </a:r>
          </a:p>
        </p:txBody>
      </p:sp>
      <p:sp>
        <p:nvSpPr>
          <p:cNvPr id="1048601" name="TextBox 1"/>
          <p:cNvSpPr txBox="1"/>
          <p:nvPr/>
        </p:nvSpPr>
        <p:spPr>
          <a:xfrm>
            <a:off x="334222" y="1822662"/>
            <a:ext cx="2801620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defRPr>
            </a:lvl1pPr>
          </a:lstStyle>
          <a:p>
            <a:r>
              <a:rPr sz="3200" b="1" dirty="0">
                <a:latin typeface="+mn-ea"/>
                <a:ea typeface="+mn-ea"/>
              </a:rPr>
              <a:t>解方程组：</a:t>
            </a:r>
          </a:p>
        </p:txBody>
      </p:sp>
      <p:sp>
        <p:nvSpPr>
          <p:cNvPr id="1048602" name="TextBox 1"/>
          <p:cNvSpPr txBox="1"/>
          <p:nvPr/>
        </p:nvSpPr>
        <p:spPr>
          <a:xfrm>
            <a:off x="300567" y="2922270"/>
            <a:ext cx="6403340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defRPr>
            </a:lvl1pPr>
          </a:lstStyle>
          <a:p>
            <a:pPr lvl="0" algn="l">
              <a:buClrTx/>
              <a:buSzTx/>
              <a:buFontTx/>
            </a:pPr>
            <a:r>
              <a:rPr lang="en-US" altLang="zh-CN" sz="3200" b="1" dirty="0">
                <a:latin typeface="+mn-ea"/>
                <a:ea typeface="+mn-ea"/>
                <a:cs typeface="+mn-ea"/>
                <a:sym typeface="+mn-ea"/>
              </a:rPr>
              <a:t>（1）</a:t>
            </a:r>
            <a:r>
              <a:rPr lang="en-US" altLang="zh-CN" sz="3200" b="1" dirty="0">
                <a:solidFill>
                  <a:srgbClr val="FF0000"/>
                </a:solidFill>
                <a:latin typeface="+mn-ea"/>
                <a:ea typeface="+mn-ea"/>
                <a:cs typeface="+mn-ea"/>
                <a:sym typeface="+mn-ea"/>
              </a:rPr>
              <a:t>用代入消元法解：</a:t>
            </a:r>
          </a:p>
        </p:txBody>
      </p:sp>
      <p:sp>
        <p:nvSpPr>
          <p:cNvPr id="1048603" name="TextBox 1"/>
          <p:cNvSpPr txBox="1"/>
          <p:nvPr/>
        </p:nvSpPr>
        <p:spPr>
          <a:xfrm>
            <a:off x="1267037" y="3531659"/>
            <a:ext cx="4687147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defRPr>
            </a:lvl1pPr>
          </a:lstStyle>
          <a:p>
            <a:r>
              <a:rPr sz="3200" b="1" dirty="0">
                <a:latin typeface="+mn-ea"/>
                <a:ea typeface="+mn-ea"/>
              </a:rPr>
              <a:t>将③代入①、②，得</a:t>
            </a:r>
          </a:p>
        </p:txBody>
      </p:sp>
      <p:graphicFrame>
        <p:nvGraphicFramePr>
          <p:cNvPr id="4194306" name="对象 -2147482622"/>
          <p:cNvGraphicFramePr>
            <a:graphicFrameLocks noChangeAspect="1"/>
          </p:cNvGraphicFramePr>
          <p:nvPr/>
        </p:nvGraphicFramePr>
        <p:xfrm>
          <a:off x="2356391" y="1542849"/>
          <a:ext cx="2578100" cy="148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1" r:id="rId6" imgW="1231265" imgH="711200" progId="Equation.KSEE3">
                  <p:embed/>
                </p:oleObj>
              </mc:Choice>
              <mc:Fallback>
                <p:oleObj r:id="rId6" imgW="1231265" imgH="711200" progId="Equation.KSEE3">
                  <p:embed/>
                  <p:pic>
                    <p:nvPicPr>
                      <p:cNvPr id="0" name="图片 1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356391" y="1542849"/>
                        <a:ext cx="2578100" cy="14892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4307" name="对象 -2147482621"/>
          <p:cNvGraphicFramePr>
            <a:graphicFrameLocks noChangeAspect="1"/>
          </p:cNvGraphicFramePr>
          <p:nvPr/>
        </p:nvGraphicFramePr>
        <p:xfrm>
          <a:off x="2181994" y="4363082"/>
          <a:ext cx="2856653" cy="113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2" r:id="rId8" imgW="1155700" imgH="457200" progId="Equation.KSEE3">
                  <p:embed/>
                </p:oleObj>
              </mc:Choice>
              <mc:Fallback>
                <p:oleObj r:id="rId8" imgW="1155700" imgH="457200" progId="Equation.KSEE3">
                  <p:embed/>
                  <p:pic>
                    <p:nvPicPr>
                      <p:cNvPr id="0" name="图片 17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181994" y="4363082"/>
                        <a:ext cx="2856653" cy="11303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1"/>
          <p:cNvSpPr txBox="1"/>
          <p:nvPr/>
        </p:nvSpPr>
        <p:spPr>
          <a:xfrm>
            <a:off x="1267037" y="5485342"/>
            <a:ext cx="900853" cy="82994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defRPr>
            </a:lvl1pPr>
          </a:lstStyle>
          <a:p>
            <a:r>
              <a:rPr sz="3200" b="1" dirty="0">
                <a:latin typeface="+mn-ea"/>
                <a:ea typeface="+mn-ea"/>
              </a:rPr>
              <a:t>即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4211321" y="5485342"/>
            <a:ext cx="1645073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defRPr>
            </a:lvl1pPr>
          </a:lstStyle>
          <a:p>
            <a:pPr lvl="0" algn="l">
              <a:buClrTx/>
              <a:buSzTx/>
              <a:buFontTx/>
            </a:pPr>
            <a:r>
              <a:rPr lang="en-US" altLang="zh-CN" sz="3200" b="1" dirty="0">
                <a:latin typeface="+mn-ea"/>
                <a:ea typeface="+mn-ea"/>
                <a:sym typeface="+mn-ea"/>
              </a:rPr>
              <a:t>得出：</a:t>
            </a:r>
          </a:p>
        </p:txBody>
      </p:sp>
      <p:graphicFrame>
        <p:nvGraphicFramePr>
          <p:cNvPr id="9" name="对象 -2147482620"/>
          <p:cNvGraphicFramePr>
            <a:graphicFrameLocks noChangeAspect="1"/>
          </p:cNvGraphicFramePr>
          <p:nvPr/>
        </p:nvGraphicFramePr>
        <p:xfrm>
          <a:off x="2167890" y="5624196"/>
          <a:ext cx="1828800" cy="982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3" r:id="rId10" imgW="850900" imgH="457200" progId="Equation.KSEE3">
                  <p:embed/>
                </p:oleObj>
              </mc:Choice>
              <mc:Fallback>
                <p:oleObj r:id="rId10" imgW="850900" imgH="457200" progId="Equation.KSEE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167890" y="5624196"/>
                        <a:ext cx="1828800" cy="98298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-2147482619"/>
          <p:cNvGraphicFramePr>
            <a:graphicFrameLocks noChangeAspect="1"/>
          </p:cNvGraphicFramePr>
          <p:nvPr/>
        </p:nvGraphicFramePr>
        <p:xfrm>
          <a:off x="5481744" y="5493488"/>
          <a:ext cx="900853" cy="982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4" r:id="rId12" imgW="419100" imgH="457200" progId="Equation.KSEE3">
                  <p:embed/>
                </p:oleObj>
              </mc:Choice>
              <mc:Fallback>
                <p:oleObj r:id="rId12" imgW="419100" imgH="457200" progId="Equation.KSEE3">
                  <p:embed/>
                  <p:pic>
                    <p:nvPicPr>
                      <p:cNvPr id="0" name="图片 5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481744" y="5493488"/>
                        <a:ext cx="900853" cy="98298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8611" name="TextBox 1"/>
          <p:cNvSpPr txBox="1"/>
          <p:nvPr/>
        </p:nvSpPr>
        <p:spPr>
          <a:xfrm>
            <a:off x="7152852" y="1123739"/>
            <a:ext cx="4687147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defRPr>
            </a:lvl1pPr>
          </a:lstStyle>
          <a:p>
            <a:r>
              <a:rPr sz="3200" b="1" dirty="0">
                <a:ea typeface="黑体" panose="02010609060101010101" pitchFamily="49" charset="-122"/>
              </a:rPr>
              <a:t>代入①得出</a:t>
            </a:r>
            <a:r>
              <a:rPr sz="3200" b="1" i="1" dirty="0">
                <a:ea typeface="黑体" panose="02010609060101010101" pitchFamily="49" charset="-122"/>
              </a:rPr>
              <a:t>x</a:t>
            </a:r>
            <a:r>
              <a:rPr sz="3200" b="1" dirty="0">
                <a:ea typeface="黑体" panose="02010609060101010101" pitchFamily="49" charset="-122"/>
              </a:rPr>
              <a:t>＝8。</a:t>
            </a:r>
          </a:p>
        </p:txBody>
      </p:sp>
      <p:sp>
        <p:nvSpPr>
          <p:cNvPr id="1048612" name="TextBox 1"/>
          <p:cNvSpPr txBox="1"/>
          <p:nvPr/>
        </p:nvSpPr>
        <p:spPr>
          <a:xfrm>
            <a:off x="7152640" y="1955165"/>
            <a:ext cx="4888865" cy="82994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defRPr>
            </a:lvl1pPr>
          </a:lstStyle>
          <a:p>
            <a:r>
              <a:rPr sz="3200" b="1" dirty="0">
                <a:ea typeface="黑体" panose="02010609060101010101" pitchFamily="49" charset="-122"/>
              </a:rPr>
              <a:t>由此可得出方程组的解为：</a:t>
            </a:r>
          </a:p>
        </p:txBody>
      </p:sp>
      <p:graphicFrame>
        <p:nvGraphicFramePr>
          <p:cNvPr id="4194310" name="对象 -2147482618"/>
          <p:cNvGraphicFramePr>
            <a:graphicFrameLocks noChangeAspect="1"/>
          </p:cNvGraphicFramePr>
          <p:nvPr/>
        </p:nvGraphicFramePr>
        <p:xfrm>
          <a:off x="9891809" y="2653450"/>
          <a:ext cx="1123527" cy="19066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5" r:id="rId14" imgW="419100" imgH="711200" progId="Equation.KSEE3">
                  <p:embed/>
                </p:oleObj>
              </mc:Choice>
              <mc:Fallback>
                <p:oleObj r:id="rId14" imgW="419100" imgH="711200" progId="Equation.KSEE3">
                  <p:embed/>
                  <p:pic>
                    <p:nvPicPr>
                      <p:cNvPr id="0" name="图片 7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9891809" y="2653450"/>
                        <a:ext cx="1123527" cy="190669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48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048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4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194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04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04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4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4194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01" grpId="1"/>
      <p:bldP spid="1048602" grpId="0"/>
      <p:bldP spid="1048602" grpId="1"/>
      <p:bldP spid="1048603" grpId="0"/>
      <p:bldP spid="1048603" grpId="1"/>
      <p:bldP spid="7" grpId="0"/>
      <p:bldP spid="7" grpId="1"/>
      <p:bldP spid="8" grpId="0"/>
      <p:bldP spid="8" grpId="1"/>
      <p:bldP spid="1048611" grpId="0"/>
      <p:bldP spid="1048611" grpId="1"/>
      <p:bldP spid="1048612" grpId="0"/>
      <p:bldP spid="104861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048618" name="TextBox 1"/>
          <p:cNvSpPr txBox="1"/>
          <p:nvPr/>
        </p:nvSpPr>
        <p:spPr>
          <a:xfrm>
            <a:off x="621242" y="1105112"/>
            <a:ext cx="2801620" cy="82994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defRPr>
            </a:lvl1pPr>
          </a:lstStyle>
          <a:p>
            <a:r>
              <a:rPr sz="3200" b="1" dirty="0">
                <a:latin typeface="+mn-ea"/>
                <a:ea typeface="+mn-ea"/>
              </a:rPr>
              <a:t>解方程组：</a:t>
            </a:r>
          </a:p>
        </p:txBody>
      </p:sp>
      <p:sp>
        <p:nvSpPr>
          <p:cNvPr id="1048619" name="TextBox 1"/>
          <p:cNvSpPr txBox="1"/>
          <p:nvPr/>
        </p:nvSpPr>
        <p:spPr>
          <a:xfrm>
            <a:off x="619337" y="2162811"/>
            <a:ext cx="6403340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defRPr>
            </a:lvl1pPr>
          </a:lstStyle>
          <a:p>
            <a:pPr lvl="0" algn="l">
              <a:buClrTx/>
              <a:buSzTx/>
              <a:buFontTx/>
            </a:pPr>
            <a:r>
              <a:rPr lang="en-US" altLang="zh-CN" sz="32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用加减消元法解这个方程组</a:t>
            </a:r>
          </a:p>
        </p:txBody>
      </p:sp>
      <p:sp>
        <p:nvSpPr>
          <p:cNvPr id="1048620" name="TextBox 1"/>
          <p:cNvSpPr txBox="1"/>
          <p:nvPr/>
        </p:nvSpPr>
        <p:spPr>
          <a:xfrm>
            <a:off x="549487" y="2885863"/>
            <a:ext cx="7978140" cy="82994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defRPr>
            </a:lvl1pPr>
          </a:lstStyle>
          <a:p>
            <a:r>
              <a:rPr sz="3200" b="1" dirty="0">
                <a:latin typeface="+mn-ea"/>
                <a:ea typeface="+mn-ea"/>
                <a:cs typeface="+mn-ea"/>
              </a:rPr>
              <a:t>①×5-②，得4</a:t>
            </a:r>
            <a:r>
              <a:rPr sz="3200" b="1" i="1" dirty="0">
                <a:latin typeface="+mn-ea"/>
                <a:ea typeface="+mn-ea"/>
                <a:cs typeface="+mn-ea"/>
              </a:rPr>
              <a:t>x</a:t>
            </a:r>
            <a:r>
              <a:rPr sz="3200" b="1" dirty="0">
                <a:latin typeface="+mn-ea"/>
                <a:ea typeface="+mn-ea"/>
                <a:cs typeface="+mn-ea"/>
              </a:rPr>
              <a:t>＋3</a:t>
            </a:r>
            <a:r>
              <a:rPr sz="3200" b="1" i="1" dirty="0">
                <a:latin typeface="+mn-ea"/>
                <a:ea typeface="+mn-ea"/>
                <a:cs typeface="+mn-ea"/>
              </a:rPr>
              <a:t>y</a:t>
            </a:r>
            <a:r>
              <a:rPr sz="3200" b="1" dirty="0">
                <a:latin typeface="+mn-ea"/>
                <a:ea typeface="+mn-ea"/>
                <a:cs typeface="+mn-ea"/>
              </a:rPr>
              <a:t>＝38 ④</a:t>
            </a:r>
          </a:p>
        </p:txBody>
      </p:sp>
      <p:graphicFrame>
        <p:nvGraphicFramePr>
          <p:cNvPr id="4194311" name="对象 -2147482622"/>
          <p:cNvGraphicFramePr>
            <a:graphicFrameLocks noChangeAspect="1"/>
          </p:cNvGraphicFramePr>
          <p:nvPr/>
        </p:nvGraphicFramePr>
        <p:xfrm>
          <a:off x="2531846" y="828132"/>
          <a:ext cx="2578100" cy="148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7" r:id="rId6" imgW="1231265" imgH="711200" progId="Equation.KSEE3">
                  <p:embed/>
                </p:oleObj>
              </mc:Choice>
              <mc:Fallback>
                <p:oleObj r:id="rId6" imgW="1231265" imgH="711200" progId="Equation.KSEE3">
                  <p:embed/>
                  <p:pic>
                    <p:nvPicPr>
                      <p:cNvPr id="0" name="图片 1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531846" y="828132"/>
                        <a:ext cx="2578100" cy="14892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8626" name="TextBox 1"/>
          <p:cNvSpPr txBox="1"/>
          <p:nvPr/>
        </p:nvSpPr>
        <p:spPr>
          <a:xfrm>
            <a:off x="569172" y="3765762"/>
            <a:ext cx="4069927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defRPr>
            </a:lvl1pPr>
          </a:lstStyle>
          <a:p>
            <a:r>
              <a:rPr sz="3200" b="1" dirty="0">
                <a:latin typeface="+mn-ea"/>
                <a:ea typeface="+mn-ea"/>
              </a:rPr>
              <a:t>③与④组成方程组</a:t>
            </a:r>
          </a:p>
        </p:txBody>
      </p:sp>
      <p:sp>
        <p:nvSpPr>
          <p:cNvPr id="1048627" name="TextBox 1"/>
          <p:cNvSpPr txBox="1"/>
          <p:nvPr/>
        </p:nvSpPr>
        <p:spPr>
          <a:xfrm>
            <a:off x="710142" y="4969087"/>
            <a:ext cx="4100407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defRPr>
            </a:lvl1pPr>
          </a:lstStyle>
          <a:p>
            <a:pPr lvl="0" algn="l">
              <a:buClrTx/>
              <a:buSzTx/>
              <a:buFontTx/>
            </a:pPr>
            <a:r>
              <a:rPr lang="en-US" altLang="zh-CN" sz="3200" b="1" dirty="0">
                <a:latin typeface="+mn-ea"/>
                <a:ea typeface="+mn-ea"/>
                <a:sym typeface="+mn-ea"/>
              </a:rPr>
              <a:t>解这个方程组，得</a:t>
            </a:r>
          </a:p>
        </p:txBody>
      </p:sp>
      <p:sp>
        <p:nvSpPr>
          <p:cNvPr id="1048628" name="TextBox 1"/>
          <p:cNvSpPr txBox="1"/>
          <p:nvPr/>
        </p:nvSpPr>
        <p:spPr>
          <a:xfrm>
            <a:off x="6907365" y="906638"/>
            <a:ext cx="4031827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defRPr>
            </a:lvl1pPr>
          </a:lstStyle>
          <a:p>
            <a:r>
              <a:rPr sz="3200" b="1" dirty="0">
                <a:latin typeface="+mn-ea"/>
                <a:ea typeface="+mn-ea"/>
                <a:cs typeface="+mn-ea"/>
              </a:rPr>
              <a:t>代入①式得</a:t>
            </a:r>
            <a:r>
              <a:rPr sz="3200" b="1" i="1" dirty="0">
                <a:latin typeface="+mn-ea"/>
                <a:ea typeface="+mn-ea"/>
                <a:cs typeface="+mn-ea"/>
              </a:rPr>
              <a:t>z</a:t>
            </a:r>
            <a:r>
              <a:rPr sz="3200" b="1" dirty="0">
                <a:latin typeface="+mn-ea"/>
                <a:ea typeface="+mn-ea"/>
                <a:cs typeface="+mn-ea"/>
              </a:rPr>
              <a:t>＝2，</a:t>
            </a:r>
          </a:p>
        </p:txBody>
      </p:sp>
      <p:sp>
        <p:nvSpPr>
          <p:cNvPr id="1048629" name="TextBox 1"/>
          <p:cNvSpPr txBox="1"/>
          <p:nvPr/>
        </p:nvSpPr>
        <p:spPr>
          <a:xfrm>
            <a:off x="6952615" y="2056130"/>
            <a:ext cx="4946015" cy="82994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defRPr>
            </a:lvl1pPr>
          </a:lstStyle>
          <a:p>
            <a:r>
              <a:rPr sz="3200" b="1" dirty="0">
                <a:latin typeface="+mn-ea"/>
                <a:ea typeface="+mn-ea"/>
              </a:rPr>
              <a:t>由此可得出方程组的解为：</a:t>
            </a:r>
          </a:p>
        </p:txBody>
      </p:sp>
      <p:graphicFrame>
        <p:nvGraphicFramePr>
          <p:cNvPr id="4194312" name="对象 -2147482616"/>
          <p:cNvGraphicFramePr>
            <a:graphicFrameLocks noChangeAspect="1"/>
          </p:cNvGraphicFramePr>
          <p:nvPr/>
        </p:nvGraphicFramePr>
        <p:xfrm>
          <a:off x="4152452" y="3768058"/>
          <a:ext cx="1828800" cy="982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8" r:id="rId8" imgW="850900" imgH="457200" progId="Equation.KSEE3">
                  <p:embed/>
                </p:oleObj>
              </mc:Choice>
              <mc:Fallback>
                <p:oleObj r:id="rId8" imgW="850900" imgH="457200" progId="Equation.KSEE3">
                  <p:embed/>
                  <p:pic>
                    <p:nvPicPr>
                      <p:cNvPr id="0" name="图片 12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152452" y="3768058"/>
                        <a:ext cx="1828800" cy="98298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4313" name="对象 -2147482615"/>
          <p:cNvGraphicFramePr>
            <a:graphicFrameLocks noChangeAspect="1"/>
          </p:cNvGraphicFramePr>
          <p:nvPr/>
        </p:nvGraphicFramePr>
        <p:xfrm>
          <a:off x="4311625" y="4969087"/>
          <a:ext cx="971127" cy="10600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9" r:id="rId10" imgW="419100" imgH="457200" progId="Equation.KSEE3">
                  <p:embed/>
                </p:oleObj>
              </mc:Choice>
              <mc:Fallback>
                <p:oleObj r:id="rId10" imgW="419100" imgH="457200" progId="Equation.KSEE3">
                  <p:embed/>
                  <p:pic>
                    <p:nvPicPr>
                      <p:cNvPr id="0" name="图片 13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311625" y="4969087"/>
                        <a:ext cx="971127" cy="106002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4314" name="对象 -2147482618"/>
          <p:cNvGraphicFramePr>
            <a:graphicFrameLocks noChangeAspect="1"/>
          </p:cNvGraphicFramePr>
          <p:nvPr/>
        </p:nvGraphicFramePr>
        <p:xfrm>
          <a:off x="9385295" y="2994134"/>
          <a:ext cx="1123527" cy="19066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0" r:id="rId12" imgW="419100" imgH="711200" progId="Equation.KSEE3">
                  <p:embed/>
                </p:oleObj>
              </mc:Choice>
              <mc:Fallback>
                <p:oleObj r:id="rId12" imgW="419100" imgH="711200" progId="Equation.KSEE3">
                  <p:embed/>
                  <p:pic>
                    <p:nvPicPr>
                      <p:cNvPr id="0" name="图片 7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9385295" y="2994134"/>
                        <a:ext cx="1123527" cy="190669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48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048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048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4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194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048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4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4194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048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048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4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4194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18" grpId="1"/>
      <p:bldP spid="1048619" grpId="0"/>
      <p:bldP spid="1048619" grpId="1"/>
      <p:bldP spid="1048620" grpId="0"/>
      <p:bldP spid="1048620" grpId="1"/>
      <p:bldP spid="1048626" grpId="0"/>
      <p:bldP spid="1048626" grpId="1"/>
      <p:bldP spid="1048627" grpId="0"/>
      <p:bldP spid="1048627" grpId="1"/>
      <p:bldP spid="1048628" grpId="0"/>
      <p:bldP spid="1048628" grpId="1"/>
      <p:bldP spid="1048629" grpId="0"/>
      <p:bldP spid="1048629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42360" y="-1648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1048641" name="矩形 4"/>
          <p:cNvSpPr/>
          <p:nvPr/>
        </p:nvSpPr>
        <p:spPr>
          <a:xfrm>
            <a:off x="357828" y="986660"/>
            <a:ext cx="9956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zh-CN" sz="3200" b="1">
                <a:solidFill>
                  <a:srgbClr val="FF0000"/>
                </a:solidFill>
                <a:latin typeface="+mn-ea"/>
                <a:sym typeface="+mn-ea"/>
              </a:rPr>
              <a:t>总结</a:t>
            </a:r>
          </a:p>
        </p:txBody>
      </p:sp>
      <p:sp>
        <p:nvSpPr>
          <p:cNvPr id="1048642" name="TextBox 1"/>
          <p:cNvSpPr txBox="1"/>
          <p:nvPr/>
        </p:nvSpPr>
        <p:spPr>
          <a:xfrm>
            <a:off x="623392" y="2204864"/>
            <a:ext cx="11041316" cy="2308324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defRPr>
            </a:lvl1pPr>
          </a:lstStyle>
          <a:p>
            <a:r>
              <a:rPr lang="en-US" sz="3200" b="1" dirty="0">
                <a:latin typeface="+mn-ea"/>
                <a:ea typeface="+mn-ea"/>
                <a:cs typeface="+mn-ea"/>
              </a:rPr>
              <a:t>        </a:t>
            </a:r>
            <a:r>
              <a:rPr sz="3200" b="1" dirty="0">
                <a:solidFill>
                  <a:srgbClr val="FF0000"/>
                </a:solidFill>
                <a:latin typeface="+mn-ea"/>
                <a:ea typeface="+mn-ea"/>
                <a:cs typeface="+mn-ea"/>
              </a:rPr>
              <a:t>解三元一次方程组</a:t>
            </a:r>
            <a:r>
              <a:rPr sz="3200" b="1" dirty="0">
                <a:latin typeface="+mn-ea"/>
                <a:ea typeface="+mn-ea"/>
                <a:cs typeface="+mn-ea"/>
              </a:rPr>
              <a:t>的</a:t>
            </a:r>
            <a:r>
              <a:rPr sz="3200" b="1" dirty="0">
                <a:solidFill>
                  <a:srgbClr val="0000FF"/>
                </a:solidFill>
                <a:latin typeface="+mn-ea"/>
                <a:ea typeface="+mn-ea"/>
                <a:cs typeface="+mn-ea"/>
              </a:rPr>
              <a:t>基本</a:t>
            </a:r>
            <a:r>
              <a:rPr sz="3200" b="1" dirty="0">
                <a:latin typeface="+mn-ea"/>
                <a:ea typeface="+mn-ea"/>
                <a:cs typeface="+mn-ea"/>
              </a:rPr>
              <a:t>思路是：通过“代入”或“加减”进行</a:t>
            </a:r>
            <a:r>
              <a:rPr sz="3200" b="1" dirty="0">
                <a:solidFill>
                  <a:srgbClr val="0000FF"/>
                </a:solidFill>
                <a:latin typeface="+mn-ea"/>
                <a:ea typeface="+mn-ea"/>
                <a:cs typeface="+mn-ea"/>
              </a:rPr>
              <a:t>消元</a:t>
            </a:r>
            <a:r>
              <a:rPr sz="3200" b="1" dirty="0">
                <a:latin typeface="+mn-ea"/>
                <a:ea typeface="+mn-ea"/>
                <a:cs typeface="+mn-ea"/>
              </a:rPr>
              <a:t>，</a:t>
            </a:r>
            <a:r>
              <a:rPr sz="3200" b="1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把</a:t>
            </a:r>
            <a:r>
              <a:rPr sz="3200" b="1" dirty="0">
                <a:solidFill>
                  <a:srgbClr val="0000FF"/>
                </a:solidFill>
                <a:latin typeface="+mn-ea"/>
                <a:ea typeface="+mn-ea"/>
                <a:cs typeface="+mn-ea"/>
              </a:rPr>
              <a:t>“三元”转化为“二元”</a:t>
            </a:r>
            <a:r>
              <a:rPr sz="3200" b="1" dirty="0">
                <a:latin typeface="+mn-ea"/>
                <a:ea typeface="+mn-ea"/>
                <a:cs typeface="+mn-ea"/>
              </a:rPr>
              <a:t>，使解三元一次方程组转化为解二元一次方程组，进而再转化为解一元一次方程。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48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48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42" grpId="0"/>
      <p:bldP spid="104864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6719750"/>
            <a:ext cx="12192000" cy="138249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PA_组合 4"/>
          <p:cNvGrpSpPr/>
          <p:nvPr>
            <p:custDataLst>
              <p:tags r:id="rId3"/>
            </p:custDataLst>
          </p:nvPr>
        </p:nvGrpSpPr>
        <p:grpSpPr>
          <a:xfrm>
            <a:off x="0" y="0"/>
            <a:ext cx="12192000" cy="836712"/>
            <a:chOff x="0" y="0"/>
            <a:chExt cx="12192000" cy="548680"/>
          </a:xfrm>
        </p:grpSpPr>
        <p:sp>
          <p:nvSpPr>
            <p:cNvPr id="2" name="矩形 1"/>
            <p:cNvSpPr/>
            <p:nvPr/>
          </p:nvSpPr>
          <p:spPr>
            <a:xfrm>
              <a:off x="254968" y="0"/>
              <a:ext cx="1193703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0"/>
              <a:ext cx="25496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756009" y="-16488"/>
            <a:ext cx="2927350" cy="920750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巩固训练</a:t>
            </a:r>
          </a:p>
        </p:txBody>
      </p:sp>
      <p:sp>
        <p:nvSpPr>
          <p:cNvPr id="1048647" name="Rectangle 3"/>
          <p:cNvSpPr>
            <a:spLocks noGrp="1" noChangeArrowheads="1"/>
          </p:cNvSpPr>
          <p:nvPr/>
        </p:nvSpPr>
        <p:spPr>
          <a:xfrm>
            <a:off x="544195" y="1352050"/>
            <a:ext cx="4392507" cy="69442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60960" rIns="121920" bIns="60960" numCol="1" anchor="t" anchorCtr="0" compatLnSpc="1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eaLnBrk="1" hangingPunct="1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例</a:t>
            </a:r>
            <a:r>
              <a:rPr lang="en-US" altLang="zh-CN" b="1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1</a:t>
            </a:r>
            <a:r>
              <a:rPr lang="zh-CN" altLang="en-US" b="1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：</a:t>
            </a:r>
            <a:r>
              <a:rPr b="1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解方程组：</a:t>
            </a:r>
          </a:p>
        </p:txBody>
      </p:sp>
      <p:graphicFrame>
        <p:nvGraphicFramePr>
          <p:cNvPr id="4194316" name="对象 -2147482612"/>
          <p:cNvGraphicFramePr>
            <a:graphicFrameLocks noChangeAspect="1"/>
          </p:cNvGraphicFramePr>
          <p:nvPr/>
        </p:nvGraphicFramePr>
        <p:xfrm>
          <a:off x="3510915" y="978535"/>
          <a:ext cx="2855595" cy="162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5" r:id="rId6" imgW="1231265" imgH="736600" progId="Equation.DSMT4">
                  <p:embed/>
                </p:oleObj>
              </mc:Choice>
              <mc:Fallback>
                <p:oleObj r:id="rId6" imgW="1231265" imgH="736600" progId="Equation.DSMT4">
                  <p:embed/>
                  <p:pic>
                    <p:nvPicPr>
                      <p:cNvPr id="0" name="图片 2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510915" y="978535"/>
                        <a:ext cx="2855595" cy="16287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8653" name="Rectangle 3"/>
          <p:cNvSpPr>
            <a:spLocks noGrp="1" noChangeArrowheads="1"/>
          </p:cNvSpPr>
          <p:nvPr/>
        </p:nvSpPr>
        <p:spPr>
          <a:xfrm>
            <a:off x="544408" y="2814109"/>
            <a:ext cx="1192953" cy="76328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21920" tIns="60960" rIns="121920" bIns="60960" numCol="1" anchor="t" anchorCtr="0" compatLnSpc="1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eaLnBrk="1" hangingPunct="1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解：</a:t>
            </a:r>
            <a:endParaRPr b="1" dirty="0">
              <a:solidFill>
                <a:prstClr val="black"/>
              </a:solidFill>
              <a:latin typeface="Times New Roman" panose="02020603050405020304" charset="0"/>
              <a:ea typeface="黑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1048654" name="TextBox 1"/>
          <p:cNvSpPr txBox="1"/>
          <p:nvPr/>
        </p:nvSpPr>
        <p:spPr>
          <a:xfrm>
            <a:off x="1422823" y="2742566"/>
            <a:ext cx="6512560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defRPr>
            </a:lvl1pPr>
          </a:lstStyle>
          <a:p>
            <a:r>
              <a:rPr sz="3200" b="1" dirty="0">
                <a:ea typeface="黑体" panose="02010609060101010101" pitchFamily="49" charset="-122"/>
              </a:rPr>
              <a:t>由①＋③，②＋2×③消去z得</a:t>
            </a:r>
          </a:p>
        </p:txBody>
      </p:sp>
      <p:sp>
        <p:nvSpPr>
          <p:cNvPr id="1048655" name="TextBox 1"/>
          <p:cNvSpPr txBox="1"/>
          <p:nvPr/>
        </p:nvSpPr>
        <p:spPr>
          <a:xfrm>
            <a:off x="1737149" y="4557607"/>
            <a:ext cx="1475740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defRPr>
            </a:lvl1pPr>
          </a:lstStyle>
          <a:p>
            <a:pPr lvl="0" algn="l">
              <a:buClrTx/>
              <a:buSzTx/>
              <a:buFontTx/>
            </a:pPr>
            <a:r>
              <a:rPr lang="en-US" altLang="zh-CN" sz="3200" b="1" dirty="0">
                <a:ea typeface="黑体" panose="02010609060101010101" pitchFamily="49" charset="-122"/>
                <a:sym typeface="+mn-ea"/>
              </a:rPr>
              <a:t>解得 </a:t>
            </a:r>
          </a:p>
        </p:txBody>
      </p:sp>
      <p:sp>
        <p:nvSpPr>
          <p:cNvPr id="1048656" name="TextBox 1"/>
          <p:cNvSpPr txBox="1"/>
          <p:nvPr/>
        </p:nvSpPr>
        <p:spPr>
          <a:xfrm>
            <a:off x="1737148" y="5555724"/>
            <a:ext cx="4037753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defRPr>
            </a:lvl1pPr>
          </a:lstStyle>
          <a:p>
            <a:r>
              <a:rPr sz="3200" b="1" dirty="0">
                <a:ea typeface="黑体" panose="02010609060101010101" pitchFamily="49" charset="-122"/>
              </a:rPr>
              <a:t>代入①得</a:t>
            </a:r>
            <a:r>
              <a:rPr sz="3200" b="1" i="1" dirty="0">
                <a:ea typeface="黑体" panose="02010609060101010101" pitchFamily="49" charset="-122"/>
              </a:rPr>
              <a:t>z</a:t>
            </a:r>
            <a:r>
              <a:rPr sz="3200" b="1" dirty="0">
                <a:ea typeface="黑体" panose="02010609060101010101" pitchFamily="49" charset="-122"/>
              </a:rPr>
              <a:t>＝3.</a:t>
            </a:r>
          </a:p>
        </p:txBody>
      </p:sp>
      <p:sp>
        <p:nvSpPr>
          <p:cNvPr id="1048657" name="TextBox 1"/>
          <p:cNvSpPr txBox="1"/>
          <p:nvPr/>
        </p:nvSpPr>
        <p:spPr>
          <a:xfrm>
            <a:off x="6241838" y="5062598"/>
            <a:ext cx="4131733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defRPr>
            </a:lvl1pPr>
          </a:lstStyle>
          <a:p>
            <a:r>
              <a:rPr sz="3200" b="1" dirty="0">
                <a:ea typeface="黑体" panose="02010609060101010101" pitchFamily="49" charset="-122"/>
              </a:rPr>
              <a:t>即原方程组的解为</a:t>
            </a:r>
          </a:p>
        </p:txBody>
      </p:sp>
      <p:graphicFrame>
        <p:nvGraphicFramePr>
          <p:cNvPr id="4194317" name="对象 -2147482611"/>
          <p:cNvGraphicFramePr>
            <a:graphicFrameLocks noChangeAspect="1"/>
          </p:cNvGraphicFramePr>
          <p:nvPr/>
        </p:nvGraphicFramePr>
        <p:xfrm>
          <a:off x="1582419" y="3567438"/>
          <a:ext cx="2172547" cy="1133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6" r:id="rId8" imgW="876300" imgH="457200" progId="Equation.DSMT4">
                  <p:embed/>
                </p:oleObj>
              </mc:Choice>
              <mc:Fallback>
                <p:oleObj r:id="rId8" imgW="876300" imgH="457200" progId="Equation.DSMT4">
                  <p:embed/>
                  <p:pic>
                    <p:nvPicPr>
                      <p:cNvPr id="0" name="图片 5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2419" y="3567438"/>
                        <a:ext cx="2172547" cy="11336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4318" name="对象 -2147482610"/>
          <p:cNvGraphicFramePr>
            <a:graphicFrameLocks noChangeAspect="1"/>
          </p:cNvGraphicFramePr>
          <p:nvPr/>
        </p:nvGraphicFramePr>
        <p:xfrm>
          <a:off x="2987252" y="4557235"/>
          <a:ext cx="1040553" cy="1070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7" r:id="rId10" imgW="444500" imgH="457200" progId="Equation.DSMT4">
                  <p:embed/>
                </p:oleObj>
              </mc:Choice>
              <mc:Fallback>
                <p:oleObj r:id="rId10" imgW="444500" imgH="457200" progId="Equation.DSMT4">
                  <p:embed/>
                  <p:pic>
                    <p:nvPicPr>
                      <p:cNvPr id="0" name="图片 9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987252" y="4557235"/>
                        <a:ext cx="1040553" cy="10701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4319" name="对象 -2147482609"/>
          <p:cNvGraphicFramePr>
            <a:graphicFrameLocks noChangeAspect="1"/>
          </p:cNvGraphicFramePr>
          <p:nvPr/>
        </p:nvGraphicFramePr>
        <p:xfrm>
          <a:off x="9701317" y="4507121"/>
          <a:ext cx="1303867" cy="2086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8" r:id="rId12" imgW="444500" imgH="711200" progId="Equation.DSMT4">
                  <p:embed/>
                </p:oleObj>
              </mc:Choice>
              <mc:Fallback>
                <p:oleObj r:id="rId12" imgW="444500" imgH="711200" progId="Equation.DSMT4">
                  <p:embed/>
                  <p:pic>
                    <p:nvPicPr>
                      <p:cNvPr id="0" name="图片 10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9701317" y="4507121"/>
                        <a:ext cx="1303867" cy="20861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048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4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194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048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4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4194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048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048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4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4194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53" grpId="0" bldLvl="0" animBg="1"/>
      <p:bldP spid="1048653" grpId="1" animBg="1"/>
      <p:bldP spid="1048654" grpId="0"/>
      <p:bldP spid="1048654" grpId="1"/>
      <p:bldP spid="1048655" grpId="0"/>
      <p:bldP spid="1048655" grpId="1"/>
      <p:bldP spid="1048656" grpId="0"/>
      <p:bldP spid="1048656" grpId="1"/>
      <p:bldP spid="1048657" grpId="0"/>
      <p:bldP spid="1048657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中文微软西文new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A000120150716A04KPBG</Template>
  <TotalTime>4</TotalTime>
  <Words>824</Words>
  <Application>Microsoft Office PowerPoint</Application>
  <PresentationFormat>自定义</PresentationFormat>
  <Paragraphs>133</Paragraphs>
  <Slides>17</Slides>
  <Notes>15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0" baseType="lpstr">
      <vt:lpstr>Office 主题</vt:lpstr>
      <vt:lpstr>Equation.KSEE3</vt:lpstr>
      <vt:lpstr>MathType 6.0 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hanjibin</dc:creator>
  <cp:lastModifiedBy>ckb</cp:lastModifiedBy>
  <cp:revision>487</cp:revision>
  <dcterms:created xsi:type="dcterms:W3CDTF">2017-03-29T03:26:00Z</dcterms:created>
  <dcterms:modified xsi:type="dcterms:W3CDTF">2020-04-24T02:46:23Z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